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281" r:id="rId3"/>
    <p:sldId id="260" r:id="rId4"/>
    <p:sldId id="297" r:id="rId5"/>
    <p:sldId id="359" r:id="rId6"/>
    <p:sldId id="265" r:id="rId7"/>
    <p:sldId id="306" r:id="rId8"/>
    <p:sldId id="305" r:id="rId9"/>
    <p:sldId id="310" r:id="rId10"/>
    <p:sldId id="352" r:id="rId11"/>
    <p:sldId id="353" r:id="rId12"/>
    <p:sldId id="336" r:id="rId13"/>
    <p:sldId id="355" r:id="rId14"/>
    <p:sldId id="270" r:id="rId15"/>
    <p:sldId id="337" r:id="rId16"/>
    <p:sldId id="360" r:id="rId17"/>
    <p:sldId id="340" r:id="rId18"/>
    <p:sldId id="338" r:id="rId19"/>
    <p:sldId id="343" r:id="rId20"/>
    <p:sldId id="361" r:id="rId21"/>
    <p:sldId id="344" r:id="rId22"/>
    <p:sldId id="346" r:id="rId23"/>
    <p:sldId id="345" r:id="rId24"/>
    <p:sldId id="347" r:id="rId25"/>
    <p:sldId id="339" r:id="rId26"/>
    <p:sldId id="276" r:id="rId27"/>
    <p:sldId id="362" r:id="rId28"/>
    <p:sldId id="357" r:id="rId29"/>
    <p:sldId id="285" r:id="rId30"/>
    <p:sldId id="363" r:id="rId31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33"/>
    </p:embeddedFont>
    <p:embeddedFont>
      <p:font typeface="DM Sans" panose="02020500000000000000" charset="0"/>
      <p:regular r:id="rId34"/>
      <p:bold r:id="rId35"/>
      <p:italic r:id="rId36"/>
      <p:boldItalic r:id="rId37"/>
    </p:embeddedFont>
    <p:embeddedFont>
      <p:font typeface="DM Serif Display" panose="02020500000000000000" charset="0"/>
      <p:regular r:id="rId38"/>
      <p:italic r:id="rId39"/>
    </p:embeddedFont>
    <p:embeddedFont>
      <p:font typeface="Fira Sans Extra Condensed Medium" panose="02020500000000000000" charset="0"/>
      <p:regular r:id="rId40"/>
      <p:bold r:id="rId41"/>
      <p:italic r:id="rId42"/>
      <p:boldItalic r:id="rId43"/>
    </p:embeddedFont>
    <p:embeddedFont>
      <p:font typeface="Microsoft JhengHei Light" panose="020B0304030504040204" pitchFamily="34" charset="-120"/>
      <p:regular r:id="rId44"/>
    </p:embeddedFont>
    <p:embeddedFont>
      <p:font typeface="Microsoft YaHei" panose="020B0503020204020204" pitchFamily="34" charset="-122"/>
      <p:regular r:id="rId45"/>
      <p:bold r:id="rId46"/>
    </p:embeddedFont>
    <p:embeddedFont>
      <p:font typeface="Open Sans Light" panose="02020500000000000000" charset="0"/>
      <p:regular r:id="rId47"/>
      <p:bold r:id="rId48"/>
      <p:italic r:id="rId49"/>
      <p:boldItalic r:id="rId50"/>
    </p:embeddedFont>
    <p:embeddedFont>
      <p:font typeface="微軟正黑體" panose="020B0604030504040204" pitchFamily="34" charset="-120"/>
      <p:regular r:id="rId51"/>
      <p:bold r:id="rId52"/>
    </p:embeddedFont>
    <p:embeddedFont>
      <p:font typeface="微軟正黑體" panose="020B0604030504040204" pitchFamily="34" charset="-12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79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9" autoAdjust="0"/>
    <p:restoredTop sz="93647" autoAdjust="0"/>
  </p:normalViewPr>
  <p:slideViewPr>
    <p:cSldViewPr snapToGrid="0">
      <p:cViewPr varScale="1">
        <p:scale>
          <a:sx n="113" d="100"/>
          <a:sy n="113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將類別型的資料轉成 </a:t>
            </a:r>
            <a:r>
              <a:rPr lang="en-US" altLang="zh-TW" dirty="0">
                <a:solidFill>
                  <a:schemeClr val="bg1"/>
                </a:solidFill>
              </a:rPr>
              <a:t>One-Hot-Encoding </a:t>
            </a:r>
            <a:r>
              <a:rPr lang="zh-TW" altLang="en-US" dirty="0">
                <a:solidFill>
                  <a:schemeClr val="bg1"/>
                </a:solidFill>
              </a:rPr>
              <a:t>形式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將文字型資料合併成一欄並使用 </a:t>
            </a:r>
            <a:r>
              <a:rPr lang="en-US" altLang="zh-TW" dirty="0">
                <a:solidFill>
                  <a:schemeClr val="bg1"/>
                </a:solidFill>
              </a:rPr>
              <a:t>TF-IDF </a:t>
            </a:r>
            <a:r>
              <a:rPr lang="zh-TW" altLang="en-US" dirty="0">
                <a:solidFill>
                  <a:schemeClr val="bg1"/>
                </a:solidFill>
              </a:rPr>
              <a:t>技術挑選文本中比較重要的文字，並取其前大約</a:t>
            </a:r>
            <a:r>
              <a:rPr lang="en-US" altLang="zh-TW" dirty="0">
                <a:solidFill>
                  <a:schemeClr val="bg1"/>
                </a:solidFill>
              </a:rPr>
              <a:t>4000</a:t>
            </a:r>
            <a:r>
              <a:rPr lang="zh-TW" altLang="en-US" dirty="0">
                <a:solidFill>
                  <a:schemeClr val="bg1"/>
                </a:solidFill>
              </a:rPr>
              <a:t>大的值，之後在將有這些文字的資料做 </a:t>
            </a:r>
            <a:r>
              <a:rPr lang="en-US" altLang="zh-TW" dirty="0">
                <a:solidFill>
                  <a:schemeClr val="bg1"/>
                </a:solidFill>
              </a:rPr>
              <a:t>One-Hot-Encoding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788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80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768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318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605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5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025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23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01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759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287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634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將類別型的資料轉成 </a:t>
            </a:r>
            <a:r>
              <a:rPr lang="en-US" altLang="zh-TW" dirty="0">
                <a:solidFill>
                  <a:schemeClr val="bg1"/>
                </a:solidFill>
              </a:rPr>
              <a:t>One-Hot-Encoding </a:t>
            </a:r>
            <a:r>
              <a:rPr lang="zh-TW" altLang="en-US" dirty="0">
                <a:solidFill>
                  <a:schemeClr val="bg1"/>
                </a:solidFill>
              </a:rPr>
              <a:t>形式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將文字型資料合併成一欄並使用 </a:t>
            </a:r>
            <a:r>
              <a:rPr lang="en-US" altLang="zh-TW" dirty="0">
                <a:solidFill>
                  <a:schemeClr val="bg1"/>
                </a:solidFill>
              </a:rPr>
              <a:t>TF-IDF </a:t>
            </a:r>
            <a:r>
              <a:rPr lang="zh-TW" altLang="en-US" dirty="0">
                <a:solidFill>
                  <a:schemeClr val="bg1"/>
                </a:solidFill>
              </a:rPr>
              <a:t>技術挑選文本中比較重要的文字，並取其前大約</a:t>
            </a:r>
            <a:r>
              <a:rPr lang="en-US" altLang="zh-TW" dirty="0">
                <a:solidFill>
                  <a:schemeClr val="bg1"/>
                </a:solidFill>
              </a:rPr>
              <a:t>4000</a:t>
            </a:r>
            <a:r>
              <a:rPr lang="zh-TW" altLang="en-US" dirty="0">
                <a:solidFill>
                  <a:schemeClr val="bg1"/>
                </a:solidFill>
              </a:rPr>
              <a:t>大的值，之後在將有這些文字的資料做 </a:t>
            </a:r>
            <a:r>
              <a:rPr lang="en-US" altLang="zh-TW" dirty="0">
                <a:solidFill>
                  <a:schemeClr val="bg1"/>
                </a:solidFill>
              </a:rPr>
              <a:t>One-Hot-Encoding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162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208a148f_3_15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0208a148f_3_15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250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1" lang="en-US" altLang="zh-TW" dirty="0"/>
              <a:t>REAL JOB</a:t>
            </a:r>
          </a:p>
          <a:p>
            <a:endParaRPr kumimoji="1" lang="en-US" altLang="zh-TW" dirty="0"/>
          </a:p>
          <a:p>
            <a:r>
              <a:rPr lang="zh-TW" altLang="zh-TW" dirty="0"/>
              <a:t>遠端辦公</a:t>
            </a:r>
            <a:r>
              <a:rPr lang="zh-TW" altLang="en-US" dirty="0"/>
              <a:t>：是</a:t>
            </a:r>
            <a:endParaRPr lang="en-US" altLang="zh-TW" dirty="0"/>
          </a:p>
          <a:p>
            <a:r>
              <a:rPr lang="zh-TW" altLang="zh-TW" dirty="0"/>
              <a:t>公司標誌</a:t>
            </a:r>
            <a:r>
              <a:rPr lang="zh-TW" altLang="en-US" dirty="0"/>
              <a:t>：有</a:t>
            </a:r>
            <a:endParaRPr lang="en-US" altLang="zh-TW" dirty="0"/>
          </a:p>
          <a:p>
            <a:r>
              <a:rPr lang="zh-TW" altLang="zh-TW" dirty="0"/>
              <a:t>招聘</a:t>
            </a:r>
            <a:r>
              <a:rPr lang="zh-TW" altLang="en-US" dirty="0"/>
              <a:t>內容</a:t>
            </a:r>
            <a:r>
              <a:rPr lang="zh-TW" altLang="zh-TW" dirty="0"/>
              <a:t>有問卷</a:t>
            </a:r>
            <a:r>
              <a:rPr lang="zh-TW" altLang="en-US" dirty="0"/>
              <a:t>：不ㄧ定</a:t>
            </a:r>
            <a:endParaRPr lang="en-US" altLang="zh-TW" dirty="0"/>
          </a:p>
          <a:p>
            <a:r>
              <a:rPr lang="zh-TW" altLang="zh-TW" dirty="0"/>
              <a:t>招募形式</a:t>
            </a:r>
            <a:r>
              <a:rPr lang="zh-TW" altLang="en-US" dirty="0"/>
              <a:t>：全職</a:t>
            </a:r>
            <a:endParaRPr lang="en-US" altLang="zh-TW" dirty="0"/>
          </a:p>
          <a:p>
            <a:r>
              <a:rPr lang="zh-TW" altLang="zh-TW" dirty="0"/>
              <a:t>工作經歷要求</a:t>
            </a:r>
            <a:r>
              <a:rPr lang="zh-TW" altLang="en-US" dirty="0"/>
              <a:t>：資深</a:t>
            </a:r>
            <a:endParaRPr lang="en-US" altLang="zh-TW" dirty="0"/>
          </a:p>
          <a:p>
            <a:r>
              <a:rPr lang="zh-TW" altLang="zh-TW" dirty="0"/>
              <a:t>學歷要求</a:t>
            </a:r>
            <a:r>
              <a:rPr lang="zh-TW" altLang="en-US" dirty="0"/>
              <a:t>：學士以上</a:t>
            </a:r>
            <a:endParaRPr lang="en-US" altLang="zh-TW" dirty="0"/>
          </a:p>
          <a:p>
            <a:endParaRPr lang="en-US" altLang="zh-TW" dirty="0"/>
          </a:p>
          <a:p>
            <a:r>
              <a:rPr kumimoji="1" lang="en-US" altLang="zh-TW" dirty="0"/>
              <a:t>FAKE JOB</a:t>
            </a:r>
          </a:p>
          <a:p>
            <a:endParaRPr kumimoji="1" lang="en-US" altLang="zh-TW" dirty="0"/>
          </a:p>
          <a:p>
            <a:r>
              <a:rPr lang="zh-TW" altLang="zh-TW" dirty="0"/>
              <a:t>遠端辦公</a:t>
            </a:r>
            <a:r>
              <a:rPr lang="zh-TW" altLang="en-US" dirty="0"/>
              <a:t>：是</a:t>
            </a:r>
            <a:endParaRPr lang="en-US" altLang="zh-TW" dirty="0"/>
          </a:p>
          <a:p>
            <a:r>
              <a:rPr lang="zh-TW" altLang="zh-TW" dirty="0"/>
              <a:t>公司標誌</a:t>
            </a:r>
            <a:r>
              <a:rPr lang="zh-TW" altLang="en-US" dirty="0"/>
              <a:t>：無</a:t>
            </a:r>
            <a:endParaRPr lang="en-US" altLang="zh-TW" dirty="0"/>
          </a:p>
          <a:p>
            <a:r>
              <a:rPr lang="zh-TW" altLang="zh-TW" dirty="0"/>
              <a:t>招聘</a:t>
            </a:r>
            <a:r>
              <a:rPr lang="zh-TW" altLang="en-US" dirty="0"/>
              <a:t>內容</a:t>
            </a:r>
            <a:r>
              <a:rPr lang="zh-TW" altLang="zh-TW" dirty="0"/>
              <a:t>有問卷</a:t>
            </a:r>
            <a:r>
              <a:rPr lang="zh-TW" altLang="en-US" dirty="0"/>
              <a:t>：無</a:t>
            </a:r>
            <a:endParaRPr lang="en-US" altLang="zh-TW" dirty="0"/>
          </a:p>
          <a:p>
            <a:r>
              <a:rPr lang="zh-TW" altLang="zh-TW" dirty="0"/>
              <a:t>招募形式</a:t>
            </a:r>
            <a:r>
              <a:rPr lang="zh-TW" altLang="en-US" dirty="0"/>
              <a:t>：全職</a:t>
            </a:r>
            <a:endParaRPr lang="en-US" altLang="zh-TW" dirty="0"/>
          </a:p>
          <a:p>
            <a:r>
              <a:rPr lang="zh-TW" altLang="zh-TW" dirty="0"/>
              <a:t>工作經歷要求</a:t>
            </a:r>
            <a:r>
              <a:rPr lang="zh-TW" altLang="en-US" dirty="0"/>
              <a:t>：不需要經驗</a:t>
            </a:r>
            <a:endParaRPr lang="en-US" altLang="zh-TW" dirty="0"/>
          </a:p>
          <a:p>
            <a:r>
              <a:rPr lang="zh-TW" altLang="zh-TW" dirty="0"/>
              <a:t>學歷要求</a:t>
            </a:r>
            <a:r>
              <a:rPr lang="zh-TW" altLang="en-US" dirty="0"/>
              <a:t>：高中以上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2672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797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68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1" lang="en-US" altLang="zh-TW" dirty="0"/>
              <a:t>REAL JOB</a:t>
            </a:r>
          </a:p>
          <a:p>
            <a:endParaRPr kumimoji="1" lang="en-US" altLang="zh-TW" dirty="0"/>
          </a:p>
          <a:p>
            <a:r>
              <a:rPr lang="zh-TW" altLang="zh-TW" dirty="0"/>
              <a:t>遠端辦公</a:t>
            </a:r>
            <a:r>
              <a:rPr lang="zh-TW" altLang="en-US" dirty="0"/>
              <a:t>：是</a:t>
            </a:r>
            <a:endParaRPr lang="en-US" altLang="zh-TW" dirty="0"/>
          </a:p>
          <a:p>
            <a:r>
              <a:rPr lang="zh-TW" altLang="zh-TW" dirty="0"/>
              <a:t>公司標誌</a:t>
            </a:r>
            <a:r>
              <a:rPr lang="zh-TW" altLang="en-US" dirty="0"/>
              <a:t>：有</a:t>
            </a:r>
            <a:endParaRPr lang="en-US" altLang="zh-TW" dirty="0"/>
          </a:p>
          <a:p>
            <a:r>
              <a:rPr lang="zh-TW" altLang="zh-TW" dirty="0"/>
              <a:t>招聘</a:t>
            </a:r>
            <a:r>
              <a:rPr lang="zh-TW" altLang="en-US" dirty="0"/>
              <a:t>內容</a:t>
            </a:r>
            <a:r>
              <a:rPr lang="zh-TW" altLang="zh-TW" dirty="0"/>
              <a:t>有問卷</a:t>
            </a:r>
            <a:r>
              <a:rPr lang="zh-TW" altLang="en-US" dirty="0"/>
              <a:t>：不ㄧ定</a:t>
            </a:r>
            <a:endParaRPr lang="en-US" altLang="zh-TW" dirty="0"/>
          </a:p>
          <a:p>
            <a:r>
              <a:rPr lang="zh-TW" altLang="zh-TW" dirty="0"/>
              <a:t>招募形式</a:t>
            </a:r>
            <a:r>
              <a:rPr lang="zh-TW" altLang="en-US" dirty="0"/>
              <a:t>：全職</a:t>
            </a:r>
            <a:endParaRPr lang="en-US" altLang="zh-TW" dirty="0"/>
          </a:p>
          <a:p>
            <a:r>
              <a:rPr lang="zh-TW" altLang="zh-TW" dirty="0"/>
              <a:t>工作經歷要求</a:t>
            </a:r>
            <a:r>
              <a:rPr lang="zh-TW" altLang="en-US" dirty="0"/>
              <a:t>：資深</a:t>
            </a:r>
            <a:endParaRPr lang="en-US" altLang="zh-TW" dirty="0"/>
          </a:p>
          <a:p>
            <a:r>
              <a:rPr lang="zh-TW" altLang="zh-TW" dirty="0"/>
              <a:t>學歷要求</a:t>
            </a:r>
            <a:r>
              <a:rPr lang="zh-TW" altLang="en-US" dirty="0"/>
              <a:t>：學士以上</a:t>
            </a:r>
            <a:endParaRPr lang="en-US" altLang="zh-TW" dirty="0"/>
          </a:p>
          <a:p>
            <a:endParaRPr lang="en-US" altLang="zh-TW" dirty="0"/>
          </a:p>
          <a:p>
            <a:r>
              <a:rPr kumimoji="1" lang="en-US" altLang="zh-TW" dirty="0"/>
              <a:t>FAKE JOB</a:t>
            </a:r>
          </a:p>
          <a:p>
            <a:endParaRPr kumimoji="1" lang="en-US" altLang="zh-TW" dirty="0"/>
          </a:p>
          <a:p>
            <a:r>
              <a:rPr lang="zh-TW" altLang="zh-TW" dirty="0"/>
              <a:t>遠端辦公</a:t>
            </a:r>
            <a:r>
              <a:rPr lang="zh-TW" altLang="en-US" dirty="0"/>
              <a:t>：是</a:t>
            </a:r>
            <a:endParaRPr lang="en-US" altLang="zh-TW" dirty="0"/>
          </a:p>
          <a:p>
            <a:r>
              <a:rPr lang="zh-TW" altLang="zh-TW" dirty="0"/>
              <a:t>公司標誌</a:t>
            </a:r>
            <a:r>
              <a:rPr lang="zh-TW" altLang="en-US" dirty="0"/>
              <a:t>：無</a:t>
            </a:r>
            <a:endParaRPr lang="en-US" altLang="zh-TW" dirty="0"/>
          </a:p>
          <a:p>
            <a:r>
              <a:rPr lang="zh-TW" altLang="zh-TW" dirty="0"/>
              <a:t>招聘</a:t>
            </a:r>
            <a:r>
              <a:rPr lang="zh-TW" altLang="en-US" dirty="0"/>
              <a:t>內容</a:t>
            </a:r>
            <a:r>
              <a:rPr lang="zh-TW" altLang="zh-TW" dirty="0"/>
              <a:t>有問卷</a:t>
            </a:r>
            <a:r>
              <a:rPr lang="zh-TW" altLang="en-US" dirty="0"/>
              <a:t>：無</a:t>
            </a:r>
            <a:endParaRPr lang="en-US" altLang="zh-TW" dirty="0"/>
          </a:p>
          <a:p>
            <a:r>
              <a:rPr lang="zh-TW" altLang="zh-TW" dirty="0"/>
              <a:t>招募形式</a:t>
            </a:r>
            <a:r>
              <a:rPr lang="zh-TW" altLang="en-US" dirty="0"/>
              <a:t>：全職</a:t>
            </a:r>
            <a:endParaRPr lang="en-US" altLang="zh-TW" dirty="0"/>
          </a:p>
          <a:p>
            <a:r>
              <a:rPr lang="zh-TW" altLang="zh-TW" dirty="0"/>
              <a:t>工作經歷要求</a:t>
            </a:r>
            <a:r>
              <a:rPr lang="zh-TW" altLang="en-US" dirty="0"/>
              <a:t>：不需要經驗</a:t>
            </a:r>
            <a:endParaRPr lang="en-US" altLang="zh-TW" dirty="0"/>
          </a:p>
          <a:p>
            <a:r>
              <a:rPr lang="zh-TW" altLang="zh-TW" dirty="0"/>
              <a:t>學歷要求</a:t>
            </a:r>
            <a:r>
              <a:rPr lang="zh-TW" altLang="en-US" dirty="0"/>
              <a:t>：高中以上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696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469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6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Handle missing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因為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Salary 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太多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Missing Value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，所以將此欄位的資料刪除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將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Title / Department 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刪除，因為 </a:t>
            </a:r>
            <a:r>
              <a:rPr lang="en-US" altLang="zh-TW" dirty="0" err="1">
                <a:solidFill>
                  <a:schemeClr val="bg1"/>
                </a:solidFill>
                <a:latin typeface="-apple-system"/>
              </a:rPr>
              <a:t>Desciption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欄位會描述</a:t>
            </a:r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513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6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914275" y="2122350"/>
            <a:ext cx="2053800" cy="9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 idx="2" hasCustomPrompt="1"/>
          </p:nvPr>
        </p:nvSpPr>
        <p:spPr>
          <a:xfrm>
            <a:off x="1302320" y="3358776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3"/>
          </p:nvPr>
        </p:nvSpPr>
        <p:spPr>
          <a:xfrm>
            <a:off x="3545100" y="1207950"/>
            <a:ext cx="2053800" cy="9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4" hasCustomPrompt="1"/>
          </p:nvPr>
        </p:nvSpPr>
        <p:spPr>
          <a:xfrm>
            <a:off x="3933145" y="2444376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5"/>
          </p:nvPr>
        </p:nvSpPr>
        <p:spPr>
          <a:xfrm>
            <a:off x="6175925" y="1588950"/>
            <a:ext cx="2053800" cy="9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6" hasCustomPrompt="1"/>
          </p:nvPr>
        </p:nvSpPr>
        <p:spPr>
          <a:xfrm>
            <a:off x="6563970" y="2825376"/>
            <a:ext cx="12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9907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7" r:id="rId4"/>
    <p:sldLayoutId id="2147483659" r:id="rId5"/>
    <p:sldLayoutId id="2147483662" r:id="rId6"/>
    <p:sldLayoutId id="2147483666" r:id="rId7"/>
    <p:sldLayoutId id="2147483670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Google Shape;141;p27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5694131" y="3949313"/>
            <a:ext cx="2947602" cy="717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lvl="0" indent="0"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朱家宏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106305036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林宗霖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109753125</a:t>
            </a:r>
          </a:p>
          <a:p>
            <a:pPr marL="0" lvl="0" indent="0"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林瀚陞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107751005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黃瑜萍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108258021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>
            <a:off x="381073" y="1835560"/>
            <a:ext cx="8353425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F3F3F3"/>
                </a:solidFill>
              </a:rPr>
              <a:t>[Real or Fake] </a:t>
            </a:r>
            <a:br>
              <a:rPr lang="en-US" dirty="0">
                <a:solidFill>
                  <a:srgbClr val="F3F3F3"/>
                </a:solidFill>
              </a:rPr>
            </a:br>
            <a:r>
              <a:rPr lang="zh-TW" altLang="en-US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真假工作辨識</a:t>
            </a:r>
            <a:endParaRPr dirty="0">
              <a:solidFill>
                <a:srgbClr val="F3F3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Google Shape;143;p27">
            <a:extLst>
              <a:ext uri="{FF2B5EF4-FFF2-40B4-BE49-F238E27FC236}">
                <a16:creationId xmlns:a16="http://schemas.microsoft.com/office/drawing/2014/main" id="{EF00F46D-8F89-4A51-9A28-B7A18F97D62A}"/>
              </a:ext>
            </a:extLst>
          </p:cNvPr>
          <p:cNvSpPr txBox="1">
            <a:spLocks/>
          </p:cNvSpPr>
          <p:nvPr/>
        </p:nvSpPr>
        <p:spPr>
          <a:xfrm>
            <a:off x="381074" y="867175"/>
            <a:ext cx="8353425" cy="82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altLang="zh-TW" dirty="0">
                <a:solidFill>
                  <a:srgbClr val="FFC000"/>
                </a:solidFill>
              </a:rPr>
              <a:t>Group5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資料呈現</a:t>
            </a: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6AD8E7-FCE5-4860-B09E-0B18C9C53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3" y="1180487"/>
            <a:ext cx="4358123" cy="38774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16574E-1E83-4EA2-A932-A59384EF8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386" y="1192562"/>
            <a:ext cx="4415295" cy="384755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563C024-941D-4DD5-8CC5-30AE0E3C021A}"/>
              </a:ext>
            </a:extLst>
          </p:cNvPr>
          <p:cNvSpPr txBox="1"/>
          <p:nvPr/>
        </p:nvSpPr>
        <p:spPr>
          <a:xfrm>
            <a:off x="4609923" y="603124"/>
            <a:ext cx="368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學歷要求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學士以上、詐騙工作高中以上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87A2AA-1A15-4983-8CF3-FAC047246D41}"/>
              </a:ext>
            </a:extLst>
          </p:cNvPr>
          <p:cNvSpPr txBox="1"/>
          <p:nvPr/>
        </p:nvSpPr>
        <p:spPr>
          <a:xfrm>
            <a:off x="154404" y="607787"/>
            <a:ext cx="349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經歷要求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中階多、詐騙工作初階多</a:t>
            </a:r>
          </a:p>
        </p:txBody>
      </p:sp>
    </p:spTree>
    <p:extLst>
      <p:ext uri="{BB962C8B-B14F-4D97-AF65-F5344CB8AC3E}">
        <p14:creationId xmlns:p14="http://schemas.microsoft.com/office/powerpoint/2010/main" val="60230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資料呈現</a:t>
            </a: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4A34C3-84F1-488B-A60F-C19DC34D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0" y="598723"/>
            <a:ext cx="4399218" cy="42069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2AD358-1F67-474A-BF69-D1105C49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814" y="598723"/>
            <a:ext cx="4455830" cy="420696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42B2FE3-9831-42B4-862F-FD99C1FD4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235" y="4845706"/>
            <a:ext cx="3617847" cy="25776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inherit"/>
              </a:rPr>
              <a:t>石油與能源</a:t>
            </a:r>
            <a:r>
              <a:rPr lang="zh-TW" altLang="en-US" sz="1800" dirty="0">
                <a:solidFill>
                  <a:schemeClr val="bg1"/>
                </a:solidFill>
                <a:latin typeface="Arial Unicode MS"/>
                <a:ea typeface="inherit"/>
              </a:rPr>
              <a:t>、會計業、醫療保健</a:t>
            </a:r>
            <a:r>
              <a:rPr kumimoji="0" lang="zh-TW" altLang="zh-TW" sz="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7BDC7C9-09CD-412D-9F67-9161515AD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28" y="4845707"/>
            <a:ext cx="3617847" cy="25776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inherit"/>
              </a:rPr>
              <a:t>技術與服務、電腦軟件、互聯網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88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A7981D35-44FB-4507-BD06-60970D2E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5572" y="2972405"/>
            <a:ext cx="3852723" cy="180390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B7F7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2" name="Content Placeholder 2"/>
          <p:cNvSpPr txBox="1"/>
          <p:nvPr/>
        </p:nvSpPr>
        <p:spPr>
          <a:xfrm>
            <a:off x="430697" y="3735837"/>
            <a:ext cx="3466370" cy="697114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名稱 </a:t>
            </a: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: 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公司簡介、工作描述、工作需求、公司福利</a:t>
            </a:r>
          </a:p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類型 </a:t>
            </a: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: 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文字</a:t>
            </a:r>
          </a:p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相關性質欄位統整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238127" y="3222990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20000"/>
              </a:lnSpc>
              <a:buClrTx/>
              <a:defRPr/>
            </a:pPr>
            <a:r>
              <a:rPr lang="zh-TW" altLang="en-US" sz="24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合併資料</a:t>
            </a:r>
            <a:endParaRPr lang="en-US" altLang="zh-CN" sz="24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32987" y="3671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資料前處理</a:t>
            </a:r>
            <a:endParaRPr lang="zh-CN" altLang="en-US" sz="2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5" name="Google Shape;338;p39">
            <a:extLst>
              <a:ext uri="{FF2B5EF4-FFF2-40B4-BE49-F238E27FC236}">
                <a16:creationId xmlns:a16="http://schemas.microsoft.com/office/drawing/2014/main" id="{83F4FC59-B2CC-40B5-B471-397699EABAF3}"/>
              </a:ext>
            </a:extLst>
          </p:cNvPr>
          <p:cNvSpPr/>
          <p:nvPr/>
        </p:nvSpPr>
        <p:spPr>
          <a:xfrm>
            <a:off x="638441" y="1222621"/>
            <a:ext cx="1315254" cy="6238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highlight>
                <a:srgbClr val="FFFF00"/>
              </a:highlight>
            </a:endParaRPr>
          </a:p>
        </p:txBody>
      </p:sp>
      <p:sp>
        <p:nvSpPr>
          <p:cNvPr id="36" name="Google Shape;339;p39">
            <a:extLst>
              <a:ext uri="{FF2B5EF4-FFF2-40B4-BE49-F238E27FC236}">
                <a16:creationId xmlns:a16="http://schemas.microsoft.com/office/drawing/2014/main" id="{7B5ED364-71E6-409A-A912-C124D6FB2562}"/>
              </a:ext>
            </a:extLst>
          </p:cNvPr>
          <p:cNvSpPr/>
          <p:nvPr/>
        </p:nvSpPr>
        <p:spPr>
          <a:xfrm>
            <a:off x="118637" y="1947916"/>
            <a:ext cx="1844924" cy="76361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" name="Google Shape;340;p39">
            <a:extLst>
              <a:ext uri="{FF2B5EF4-FFF2-40B4-BE49-F238E27FC236}">
                <a16:creationId xmlns:a16="http://schemas.microsoft.com/office/drawing/2014/main" id="{5F3A5BC5-9574-4971-A313-5E00B47D52CF}"/>
              </a:ext>
            </a:extLst>
          </p:cNvPr>
          <p:cNvSpPr/>
          <p:nvPr/>
        </p:nvSpPr>
        <p:spPr>
          <a:xfrm>
            <a:off x="2042549" y="1947910"/>
            <a:ext cx="2321798" cy="7805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8" name="Google Shape;341;p39">
            <a:extLst>
              <a:ext uri="{FF2B5EF4-FFF2-40B4-BE49-F238E27FC236}">
                <a16:creationId xmlns:a16="http://schemas.microsoft.com/office/drawing/2014/main" id="{D3E692FC-CD3F-4CF9-AF9A-CCE9557E11E3}"/>
              </a:ext>
            </a:extLst>
          </p:cNvPr>
          <p:cNvSpPr/>
          <p:nvPr/>
        </p:nvSpPr>
        <p:spPr>
          <a:xfrm>
            <a:off x="2042549" y="969980"/>
            <a:ext cx="1561625" cy="864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" name="Google Shape;342;p39">
            <a:extLst>
              <a:ext uri="{FF2B5EF4-FFF2-40B4-BE49-F238E27FC236}">
                <a16:creationId xmlns:a16="http://schemas.microsoft.com/office/drawing/2014/main" id="{1FF8B11C-4278-4188-8F1B-AA7B0C75FB32}"/>
              </a:ext>
            </a:extLst>
          </p:cNvPr>
          <p:cNvSpPr txBox="1"/>
          <p:nvPr/>
        </p:nvSpPr>
        <p:spPr>
          <a:xfrm>
            <a:off x="2154114" y="1800437"/>
            <a:ext cx="1768215" cy="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Requirements</a:t>
            </a:r>
            <a:endParaRPr lang="zh-TW" altLang="zh-TW" sz="2000" b="1" dirty="0">
              <a:solidFill>
                <a:schemeClr val="bg1"/>
              </a:solidFill>
            </a:endParaRPr>
          </a:p>
        </p:txBody>
      </p:sp>
      <p:sp>
        <p:nvSpPr>
          <p:cNvPr id="40" name="Google Shape;343;p39">
            <a:extLst>
              <a:ext uri="{FF2B5EF4-FFF2-40B4-BE49-F238E27FC236}">
                <a16:creationId xmlns:a16="http://schemas.microsoft.com/office/drawing/2014/main" id="{FE844892-0ABC-42E0-ABAC-7FC706AC3402}"/>
              </a:ext>
            </a:extLst>
          </p:cNvPr>
          <p:cNvSpPr txBox="1"/>
          <p:nvPr/>
        </p:nvSpPr>
        <p:spPr>
          <a:xfrm>
            <a:off x="830690" y="1216995"/>
            <a:ext cx="1218401" cy="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</a:rPr>
              <a:t>Benefit</a:t>
            </a:r>
          </a:p>
        </p:txBody>
      </p:sp>
      <p:sp>
        <p:nvSpPr>
          <p:cNvPr id="41" name="Google Shape;344;p39">
            <a:extLst>
              <a:ext uri="{FF2B5EF4-FFF2-40B4-BE49-F238E27FC236}">
                <a16:creationId xmlns:a16="http://schemas.microsoft.com/office/drawing/2014/main" id="{D003DCDD-ED0A-47BC-959B-4988B3462097}"/>
              </a:ext>
            </a:extLst>
          </p:cNvPr>
          <p:cNvSpPr txBox="1"/>
          <p:nvPr/>
        </p:nvSpPr>
        <p:spPr>
          <a:xfrm>
            <a:off x="2136095" y="1119477"/>
            <a:ext cx="1699928" cy="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lvl="0"/>
            <a:r>
              <a:rPr lang="en-US" altLang="zh-TW" sz="2000" b="1" dirty="0">
                <a:solidFill>
                  <a:schemeClr val="bg1"/>
                </a:solidFill>
              </a:rPr>
              <a:t>Company</a:t>
            </a:r>
            <a:r>
              <a:rPr lang="zh-TW" altLang="zh-TW" sz="2000" b="1" dirty="0">
                <a:solidFill>
                  <a:schemeClr val="bg1"/>
                </a:solidFill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</a:rPr>
              <a:t>profile</a:t>
            </a:r>
            <a:endParaRPr sz="2000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" name="Google Shape;345;p39">
            <a:extLst>
              <a:ext uri="{FF2B5EF4-FFF2-40B4-BE49-F238E27FC236}">
                <a16:creationId xmlns:a16="http://schemas.microsoft.com/office/drawing/2014/main" id="{91C5485A-3061-4EB2-BA00-941EF9BEB461}"/>
              </a:ext>
            </a:extLst>
          </p:cNvPr>
          <p:cNvSpPr txBox="1"/>
          <p:nvPr/>
        </p:nvSpPr>
        <p:spPr>
          <a:xfrm>
            <a:off x="512510" y="1800437"/>
            <a:ext cx="1430205" cy="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lvl="0" algn="ctr"/>
            <a:r>
              <a:rPr lang="en-US" altLang="zh-TW" sz="2000" b="1" dirty="0">
                <a:solidFill>
                  <a:schemeClr val="bg1"/>
                </a:solidFill>
              </a:rPr>
              <a:t>Description</a:t>
            </a:r>
            <a:endParaRPr sz="2000" b="1" dirty="0">
              <a:solidFill>
                <a:schemeClr val="bg1"/>
              </a:solidFill>
              <a:sym typeface="DM Sans"/>
            </a:endParaRPr>
          </a:p>
        </p:txBody>
      </p:sp>
      <p:sp>
        <p:nvSpPr>
          <p:cNvPr id="43" name="Google Shape;317;p38">
            <a:extLst>
              <a:ext uri="{FF2B5EF4-FFF2-40B4-BE49-F238E27FC236}">
                <a16:creationId xmlns:a16="http://schemas.microsoft.com/office/drawing/2014/main" id="{95F323F9-837F-4D40-97A1-B91075A65FB4}"/>
              </a:ext>
            </a:extLst>
          </p:cNvPr>
          <p:cNvSpPr/>
          <p:nvPr/>
        </p:nvSpPr>
        <p:spPr>
          <a:xfrm>
            <a:off x="4881573" y="890033"/>
            <a:ext cx="1067887" cy="555404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18;p38">
            <a:extLst>
              <a:ext uri="{FF2B5EF4-FFF2-40B4-BE49-F238E27FC236}">
                <a16:creationId xmlns:a16="http://schemas.microsoft.com/office/drawing/2014/main" id="{689FFCE7-EC41-4170-81C7-3A04C7970A4A}"/>
              </a:ext>
            </a:extLst>
          </p:cNvPr>
          <p:cNvSpPr/>
          <p:nvPr/>
        </p:nvSpPr>
        <p:spPr>
          <a:xfrm>
            <a:off x="6157264" y="678986"/>
            <a:ext cx="2281676" cy="766451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45;p39">
            <a:extLst>
              <a:ext uri="{FF2B5EF4-FFF2-40B4-BE49-F238E27FC236}">
                <a16:creationId xmlns:a16="http://schemas.microsoft.com/office/drawing/2014/main" id="{704ACA35-CC90-47DD-9408-AB9B58444CC3}"/>
              </a:ext>
            </a:extLst>
          </p:cNvPr>
          <p:cNvSpPr txBox="1"/>
          <p:nvPr/>
        </p:nvSpPr>
        <p:spPr>
          <a:xfrm>
            <a:off x="4919537" y="1076845"/>
            <a:ext cx="991957" cy="30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lvl="0" algn="ctr"/>
            <a:r>
              <a:rPr lang="en-US" altLang="zh-TW" sz="2400" b="1" dirty="0">
                <a:solidFill>
                  <a:schemeClr val="bg1"/>
                </a:solidFill>
              </a:rPr>
              <a:t>Title</a:t>
            </a:r>
            <a:endParaRPr sz="2400" b="1" dirty="0">
              <a:solidFill>
                <a:schemeClr val="bg1"/>
              </a:solidFill>
              <a:sym typeface="DM Sans"/>
            </a:endParaRPr>
          </a:p>
        </p:txBody>
      </p:sp>
      <p:sp>
        <p:nvSpPr>
          <p:cNvPr id="46" name="Google Shape;345;p39">
            <a:extLst>
              <a:ext uri="{FF2B5EF4-FFF2-40B4-BE49-F238E27FC236}">
                <a16:creationId xmlns:a16="http://schemas.microsoft.com/office/drawing/2014/main" id="{D1865B1A-7CF4-4F83-A597-FC7196CB6B89}"/>
              </a:ext>
            </a:extLst>
          </p:cNvPr>
          <p:cNvSpPr txBox="1"/>
          <p:nvPr/>
        </p:nvSpPr>
        <p:spPr>
          <a:xfrm>
            <a:off x="6255073" y="1062211"/>
            <a:ext cx="1763526" cy="30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lvl="0" algn="ctr"/>
            <a:r>
              <a:rPr lang="en-US" altLang="zh-TW" sz="2400" b="1" dirty="0">
                <a:solidFill>
                  <a:schemeClr val="bg1"/>
                </a:solidFill>
              </a:rPr>
              <a:t>Department</a:t>
            </a:r>
            <a:endParaRPr sz="2400" b="1" dirty="0">
              <a:solidFill>
                <a:schemeClr val="bg1"/>
              </a:solidFill>
              <a:sym typeface="DM Sans"/>
            </a:endParaRPr>
          </a:p>
        </p:txBody>
      </p:sp>
      <p:sp>
        <p:nvSpPr>
          <p:cNvPr id="47" name="Google Shape;318;p38">
            <a:extLst>
              <a:ext uri="{FF2B5EF4-FFF2-40B4-BE49-F238E27FC236}">
                <a16:creationId xmlns:a16="http://schemas.microsoft.com/office/drawing/2014/main" id="{8BABC7DC-61F1-46F7-963E-9BFED9E3D00E}"/>
              </a:ext>
            </a:extLst>
          </p:cNvPr>
          <p:cNvSpPr/>
          <p:nvPr/>
        </p:nvSpPr>
        <p:spPr>
          <a:xfrm>
            <a:off x="5483716" y="1665502"/>
            <a:ext cx="2117307" cy="1011186"/>
          </a:xfrm>
          <a:prstGeom prst="rect">
            <a:avLst/>
          </a:prstGeom>
          <a:noFill/>
          <a:ln w="76200" cap="flat" cmpd="sng">
            <a:solidFill>
              <a:srgbClr val="F791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45;p39">
            <a:extLst>
              <a:ext uri="{FF2B5EF4-FFF2-40B4-BE49-F238E27FC236}">
                <a16:creationId xmlns:a16="http://schemas.microsoft.com/office/drawing/2014/main" id="{4F733F5E-47BC-4CF0-9C1E-12F5C7FEEABD}"/>
              </a:ext>
            </a:extLst>
          </p:cNvPr>
          <p:cNvSpPr txBox="1"/>
          <p:nvPr/>
        </p:nvSpPr>
        <p:spPr>
          <a:xfrm>
            <a:off x="5527971" y="1798410"/>
            <a:ext cx="1953999" cy="30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Salary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</a:rPr>
              <a:t>range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65176A7-6CC2-4827-B103-E930C442FFFA}"/>
              </a:ext>
            </a:extLst>
          </p:cNvPr>
          <p:cNvSpPr/>
          <p:nvPr/>
        </p:nvSpPr>
        <p:spPr>
          <a:xfrm>
            <a:off x="4686448" y="2972405"/>
            <a:ext cx="3852723" cy="180390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B7F7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C1CCAD7-56AC-4A2E-8461-3F61FA202A6A}"/>
              </a:ext>
            </a:extLst>
          </p:cNvPr>
          <p:cNvSpPr txBox="1"/>
          <p:nvPr/>
        </p:nvSpPr>
        <p:spPr>
          <a:xfrm>
            <a:off x="4881573" y="3735837"/>
            <a:ext cx="3466370" cy="918713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名稱 </a:t>
            </a: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: 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工作名稱、工作部門</a:t>
            </a:r>
          </a:p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重複性質過高</a:t>
            </a:r>
          </a:p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名稱 </a:t>
            </a: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: 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薪資範圍</a:t>
            </a:r>
          </a:p>
          <a:p>
            <a:pPr marL="0" indent="0" defTabSz="685800"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大量缺漏值多於有數值資料、資訊較少</a:t>
            </a:r>
          </a:p>
        </p:txBody>
      </p:sp>
      <p:sp>
        <p:nvSpPr>
          <p:cNvPr id="52" name="文本框 22">
            <a:extLst>
              <a:ext uri="{FF2B5EF4-FFF2-40B4-BE49-F238E27FC236}">
                <a16:creationId xmlns:a16="http://schemas.microsoft.com/office/drawing/2014/main" id="{F5551DC0-3961-47B9-A8E9-46DD31D1F92F}"/>
              </a:ext>
            </a:extLst>
          </p:cNvPr>
          <p:cNvSpPr txBox="1"/>
          <p:nvPr/>
        </p:nvSpPr>
        <p:spPr>
          <a:xfrm>
            <a:off x="5689003" y="3222990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20000"/>
              </a:lnSpc>
              <a:buClrTx/>
              <a:defRPr/>
            </a:pPr>
            <a:r>
              <a:rPr lang="zh-TW" altLang="en-US" sz="24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刪除資料</a:t>
            </a:r>
            <a:endParaRPr lang="en-US" altLang="zh-CN" sz="24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D7B0BA2-18A2-4BC7-B102-E9ABCB803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3" y="141990"/>
            <a:ext cx="643254" cy="6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62579"/>
      </p:ext>
    </p:extLst>
  </p:cSld>
  <p:clrMapOvr>
    <a:masterClrMapping/>
  </p:clrMapOvr>
  <p:transition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20" y="0"/>
            <a:ext cx="9161020" cy="5143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C7699FC-5B55-47D6-9B20-5D75BFD8E5F5}"/>
              </a:ext>
            </a:extLst>
          </p:cNvPr>
          <p:cNvSpPr/>
          <p:nvPr/>
        </p:nvSpPr>
        <p:spPr>
          <a:xfrm>
            <a:off x="-24640" y="4319703"/>
            <a:ext cx="9168640" cy="8309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EA9D1C-0FED-429D-9689-E9163B1D14A6}"/>
              </a:ext>
            </a:extLst>
          </p:cNvPr>
          <p:cNvSpPr/>
          <p:nvPr/>
        </p:nvSpPr>
        <p:spPr>
          <a:xfrm>
            <a:off x="320803" y="549489"/>
            <a:ext cx="575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Open Sans Light"/>
              </a:rPr>
              <a:t>TF-IDF (Term Frequency-Inverse Document Frequency)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3DE14F-04A4-4A8D-BFCE-CB1FB16FAAED}"/>
              </a:ext>
            </a:extLst>
          </p:cNvPr>
          <p:cNvSpPr/>
          <p:nvPr/>
        </p:nvSpPr>
        <p:spPr>
          <a:xfrm>
            <a:off x="320803" y="839858"/>
            <a:ext cx="8454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對文字進行前處理對文字進行分析與運用，進而取得必要的資訊。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取得文字間的關聯性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，將類別型的資料轉成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One-Hot-Encoding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形式</a:t>
            </a:r>
          </a:p>
          <a:p>
            <a:pPr lvl="0"/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8905FD-DFFA-4AD2-B6C5-118BB9EA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4" y="2294839"/>
            <a:ext cx="3443539" cy="74472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83FCEEE-8C0D-442E-96DA-CF04B0C5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480" y="4402981"/>
            <a:ext cx="2500529" cy="54160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5AA852-BD5A-4931-B405-BE2387FEFCC6}"/>
              </a:ext>
            </a:extLst>
          </p:cNvPr>
          <p:cNvSpPr txBox="1"/>
          <p:nvPr/>
        </p:nvSpPr>
        <p:spPr>
          <a:xfrm>
            <a:off x="116170" y="4400961"/>
            <a:ext cx="623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將文字型資料合併成一欄並使用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TF-IDF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技術挑選文本中比較重要的文字，並取其前大約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4000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大的值，之後在將有這些文字的資料做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One-Hot-Encoding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F0AF23-8BA1-4C22-BFB1-820F221302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553"/>
          <a:stretch/>
        </p:blipFill>
        <p:spPr>
          <a:xfrm>
            <a:off x="198404" y="1334146"/>
            <a:ext cx="3443539" cy="28935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F5553C-7BBC-4DC2-B3E4-BAEC32980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289" y="1334144"/>
            <a:ext cx="3443539" cy="28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9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06E50FB-3D78-467E-A725-DC7D1A2B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9" name="Google Shape;389;p41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數據分析</a:t>
            </a:r>
            <a:endParaRPr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  <p:sp>
        <p:nvSpPr>
          <p:cNvPr id="390" name="Google Shape;390;p41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</a:rPr>
              <a:t>03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1890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486CB6-71D4-4588-8205-329A80A8849B}"/>
              </a:ext>
            </a:extLst>
          </p:cNvPr>
          <p:cNvSpPr/>
          <p:nvPr/>
        </p:nvSpPr>
        <p:spPr>
          <a:xfrm>
            <a:off x="259110" y="4505500"/>
            <a:ext cx="369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dirty="0" err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Unblanced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Data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轉成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  <a:r>
              <a:rPr lang="en-US" altLang="zh-TW" sz="18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➩</a:t>
            </a:r>
            <a:endParaRPr lang="en-US" altLang="zh-TW"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71AEF2-0F03-414C-A28E-04E6EDA6C6BA}"/>
              </a:ext>
            </a:extLst>
          </p:cNvPr>
          <p:cNvSpPr/>
          <p:nvPr/>
        </p:nvSpPr>
        <p:spPr>
          <a:xfrm>
            <a:off x="360621" y="1421602"/>
            <a:ext cx="8588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數量極為不平均，真工作假工作比例大約為 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17014:886(20:1)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，所以我們利用此方法減少真工作資料以及增加假工作資料，使其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比例接近 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435182-D919-4ECA-89E8-58E2D4A8B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00" y="2492946"/>
            <a:ext cx="5170758" cy="25186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FA9E38-4FA6-44C6-BF3A-92CC53B2FEC5}"/>
              </a:ext>
            </a:extLst>
          </p:cNvPr>
          <p:cNvSpPr/>
          <p:nvPr/>
        </p:nvSpPr>
        <p:spPr>
          <a:xfrm>
            <a:off x="360621" y="1046040"/>
            <a:ext cx="54553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Synthetic Minority Oversampling Technique(SMOTE)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7CE443C-E0F4-4A4D-B6AE-D5717F8A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48" y="2042762"/>
            <a:ext cx="3473056" cy="242357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4247DBE-91B4-431E-8B6F-8ECCBDC25752}"/>
              </a:ext>
            </a:extLst>
          </p:cNvPr>
          <p:cNvSpPr txBox="1"/>
          <p:nvPr/>
        </p:nvSpPr>
        <p:spPr>
          <a:xfrm>
            <a:off x="542860" y="2392749"/>
            <a:ext cx="8952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真工作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51B679-1EC3-43D0-914F-03A7EECFA896}"/>
              </a:ext>
            </a:extLst>
          </p:cNvPr>
          <p:cNvSpPr txBox="1"/>
          <p:nvPr/>
        </p:nvSpPr>
        <p:spPr>
          <a:xfrm>
            <a:off x="542860" y="2072051"/>
            <a:ext cx="8952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假工作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D9B93E-1573-4F94-8816-E69C31DDD60D}"/>
              </a:ext>
            </a:extLst>
          </p:cNvPr>
          <p:cNvSpPr/>
          <p:nvPr/>
        </p:nvSpPr>
        <p:spPr>
          <a:xfrm>
            <a:off x="259110" y="4251960"/>
            <a:ext cx="3501133" cy="212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6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486CB6-71D4-4588-8205-329A80A8849B}"/>
              </a:ext>
            </a:extLst>
          </p:cNvPr>
          <p:cNvSpPr/>
          <p:nvPr/>
        </p:nvSpPr>
        <p:spPr>
          <a:xfrm>
            <a:off x="5108973" y="881141"/>
            <a:ext cx="3072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假工作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3448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真工作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3879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sz="1600"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3CF0340-F48A-4901-AE5F-E17E086FD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6" y="1153491"/>
            <a:ext cx="3747240" cy="38825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D9F7742-7EBC-4AFC-9E5F-F163B8AA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574" y="1158322"/>
            <a:ext cx="3747239" cy="38777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B136CE0-6827-4D9C-AED8-E60E14DC5356}"/>
              </a:ext>
            </a:extLst>
          </p:cNvPr>
          <p:cNvSpPr/>
          <p:nvPr/>
        </p:nvSpPr>
        <p:spPr>
          <a:xfrm>
            <a:off x="915210" y="884004"/>
            <a:ext cx="28628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假工作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866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真工作</a:t>
            </a:r>
            <a:r>
              <a:rPr lang="en-US" altLang="zh-TW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17014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sz="1600"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91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模型分析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2D0726-40FD-4472-BDC3-9AC16771958A}"/>
              </a:ext>
            </a:extLst>
          </p:cNvPr>
          <p:cNvSpPr/>
          <p:nvPr/>
        </p:nvSpPr>
        <p:spPr>
          <a:xfrm>
            <a:off x="305255" y="1121622"/>
            <a:ext cx="8329749" cy="1155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丟入模型</a:t>
            </a:r>
            <a:endParaRPr lang="en-US" altLang="zh-TW" sz="160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 </a:t>
            </a:r>
            <a:r>
              <a:rPr lang="en-US" altLang="zh-TW" sz="1600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Decision_tree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\GBM\</a:t>
            </a:r>
            <a:r>
              <a:rPr lang="en-US" altLang="zh-TW" sz="1600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\Lasso\Ridge </a:t>
            </a: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模型去預測資料準確度</a:t>
            </a:r>
            <a:endParaRPr lang="en-US" altLang="zh-TW" sz="160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 </a:t>
            </a: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交叉驗證</a:t>
            </a:r>
            <a:endParaRPr lang="en-US" altLang="zh-TW" sz="160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5EF9B-55BF-4BCC-9B85-28B94324606F}"/>
              </a:ext>
            </a:extLst>
          </p:cNvPr>
          <p:cNvSpPr/>
          <p:nvPr/>
        </p:nvSpPr>
        <p:spPr>
          <a:xfrm>
            <a:off x="0" y="2506529"/>
            <a:ext cx="9144000" cy="2644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4D04DFE-726D-4081-8DD4-70FD290F94CA}"/>
              </a:ext>
            </a:extLst>
          </p:cNvPr>
          <p:cNvSpPr/>
          <p:nvPr/>
        </p:nvSpPr>
        <p:spPr>
          <a:xfrm>
            <a:off x="334389" y="4502067"/>
            <a:ext cx="7909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null_model</a:t>
            </a:r>
            <a:r>
              <a:rPr lang="en-US" altLang="zh-TW" sz="1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全部資料都預測為真工作</a:t>
            </a:r>
            <a:r>
              <a:rPr lang="en-US" altLang="zh-TW" sz="18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因為在資料中真工作比例很高</a:t>
            </a:r>
            <a:r>
              <a:rPr lang="en-US" altLang="zh-TW" sz="18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C53A0EC-E990-4FB4-A013-DEA11F32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9" y="2994038"/>
            <a:ext cx="8329750" cy="12437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60C6A86-D20C-4756-974C-A589EAA951EC}"/>
              </a:ext>
            </a:extLst>
          </p:cNvPr>
          <p:cNvSpPr/>
          <p:nvPr/>
        </p:nvSpPr>
        <p:spPr>
          <a:xfrm>
            <a:off x="334389" y="2589604"/>
            <a:ext cx="1544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 err="1">
                <a:solidFill>
                  <a:schemeClr val="accent6">
                    <a:lumMod val="50000"/>
                  </a:schemeClr>
                </a:solidFill>
                <a:latin typeface="+mj-lt"/>
                <a:ea typeface="Microsoft JhengHei Light" panose="020B0304030504040204" pitchFamily="34" charset="-120"/>
              </a:rPr>
              <a:t>null_model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Microsoft JhengHei Light" panose="020B0304030504040204" pitchFamily="34" charset="-120"/>
              </a:rPr>
              <a:t> </a:t>
            </a:r>
            <a:endParaRPr lang="zh-TW" altLang="en-US" sz="1600" b="1" dirty="0">
              <a:latin typeface="+mj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7C68F2-B0D6-472F-8EC8-2CC0C65E1396}"/>
              </a:ext>
            </a:extLst>
          </p:cNvPr>
          <p:cNvSpPr/>
          <p:nvPr/>
        </p:nvSpPr>
        <p:spPr>
          <a:xfrm>
            <a:off x="2022065" y="2994037"/>
            <a:ext cx="857935" cy="124370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1302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8BCB64E-4FE9-45FC-939E-98AF04B84B8C}"/>
              </a:ext>
            </a:extLst>
          </p:cNvPr>
          <p:cNvSpPr/>
          <p:nvPr/>
        </p:nvSpPr>
        <p:spPr>
          <a:xfrm>
            <a:off x="0" y="2446020"/>
            <a:ext cx="9144000" cy="26974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模型分析</a:t>
            </a:r>
            <a:endParaRPr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077137-10E8-46BC-90E6-5D9CE09D46E4}"/>
              </a:ext>
            </a:extLst>
          </p:cNvPr>
          <p:cNvSpPr/>
          <p:nvPr/>
        </p:nvSpPr>
        <p:spPr>
          <a:xfrm>
            <a:off x="311227" y="1008806"/>
            <a:ext cx="545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8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GBM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模型在 </a:t>
            </a:r>
            <a:r>
              <a:rPr lang="en-US" altLang="zh-TW" sz="18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Unbalanced data 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並評估模型好壞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B9FB6C-A1CA-4850-A317-1174FE54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10" y="1376448"/>
            <a:ext cx="8589690" cy="967694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4C77691-6335-4AC1-B800-539D0127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123" y="2583220"/>
            <a:ext cx="2598618" cy="22838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4DF818E-D495-4F4F-B929-FB44DAF14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78" y="2566851"/>
            <a:ext cx="2526793" cy="23001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3C15F2-B137-4946-B5F3-546927419033}"/>
              </a:ext>
            </a:extLst>
          </p:cNvPr>
          <p:cNvSpPr txBox="1"/>
          <p:nvPr/>
        </p:nvSpPr>
        <p:spPr>
          <a:xfrm>
            <a:off x="682697" y="48188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Ub_model_test_ub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9FB264-736C-4F13-B553-C51ADC71BFB7}"/>
              </a:ext>
            </a:extLst>
          </p:cNvPr>
          <p:cNvSpPr txBox="1"/>
          <p:nvPr/>
        </p:nvSpPr>
        <p:spPr>
          <a:xfrm>
            <a:off x="3506400" y="4835723"/>
            <a:ext cx="183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Ub_model_test_b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2BFD8E-FC94-4C50-BBF1-15005DBE1B95}"/>
              </a:ext>
            </a:extLst>
          </p:cNvPr>
          <p:cNvSpPr txBox="1"/>
          <p:nvPr/>
        </p:nvSpPr>
        <p:spPr>
          <a:xfrm>
            <a:off x="5766567" y="3300122"/>
            <a:ext cx="3211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Unbalanced data model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在預測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效果不好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67626C-D598-4041-B2F5-337703D4F8B7}"/>
              </a:ext>
            </a:extLst>
          </p:cNvPr>
          <p:cNvSpPr/>
          <p:nvPr/>
        </p:nvSpPr>
        <p:spPr>
          <a:xfrm>
            <a:off x="5818685" y="2900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F02D08-D83D-4EC1-8455-F86805FC6647}"/>
              </a:ext>
            </a:extLst>
          </p:cNvPr>
          <p:cNvSpPr/>
          <p:nvPr/>
        </p:nvSpPr>
        <p:spPr>
          <a:xfrm>
            <a:off x="6022800" y="4002856"/>
            <a:ext cx="271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資料於其他不同模型去分析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E583F9-7171-45C9-AE98-D8750D78E066}"/>
              </a:ext>
            </a:extLst>
          </p:cNvPr>
          <p:cNvSpPr/>
          <p:nvPr/>
        </p:nvSpPr>
        <p:spPr>
          <a:xfrm>
            <a:off x="5680800" y="3948456"/>
            <a:ext cx="5469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➩</a:t>
            </a:r>
            <a:endParaRPr lang="zh-TW" altLang="en-US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4EBA25-92CE-4E8E-A99B-339E5B87A018}"/>
              </a:ext>
            </a:extLst>
          </p:cNvPr>
          <p:cNvSpPr/>
          <p:nvPr/>
        </p:nvSpPr>
        <p:spPr>
          <a:xfrm>
            <a:off x="1964465" y="1375496"/>
            <a:ext cx="800335" cy="96769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561161-AB36-4E2D-A2E5-66B9BDAFD513}"/>
              </a:ext>
            </a:extLst>
          </p:cNvPr>
          <p:cNvSpPr/>
          <p:nvPr/>
        </p:nvSpPr>
        <p:spPr>
          <a:xfrm>
            <a:off x="8389760" y="1375496"/>
            <a:ext cx="468000" cy="96769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09FC05-4F07-432B-BF79-F74E0B7366EE}"/>
              </a:ext>
            </a:extLst>
          </p:cNvPr>
          <p:cNvSpPr/>
          <p:nvPr/>
        </p:nvSpPr>
        <p:spPr>
          <a:xfrm>
            <a:off x="6729505" y="1375496"/>
            <a:ext cx="1019188" cy="96769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0694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GBM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23EAD6-E092-42BB-9943-270E9756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10" y="898974"/>
            <a:ext cx="7523190" cy="41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7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EA42216-213E-4967-9DD7-E798D710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" t="1502" r="1369" b="148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9605" y="862013"/>
            <a:ext cx="680085" cy="3418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" y="1546276"/>
            <a:ext cx="2965133" cy="2050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1048" y="1544956"/>
            <a:ext cx="1856899" cy="96440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722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8" name="矩形 7"/>
          <p:cNvSpPr/>
          <p:nvPr/>
        </p:nvSpPr>
        <p:spPr>
          <a:xfrm>
            <a:off x="6544628" y="1544956"/>
            <a:ext cx="1856899" cy="96440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722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1" name="矩形 10"/>
          <p:cNvSpPr/>
          <p:nvPr/>
        </p:nvSpPr>
        <p:spPr>
          <a:xfrm>
            <a:off x="4570572" y="2634139"/>
            <a:ext cx="1856899" cy="96440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722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2" name="矩形 11"/>
          <p:cNvSpPr/>
          <p:nvPr/>
        </p:nvSpPr>
        <p:spPr>
          <a:xfrm>
            <a:off x="6544152" y="2634139"/>
            <a:ext cx="1856899" cy="96440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722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3" name="文本框 12"/>
          <p:cNvSpPr txBox="1"/>
          <p:nvPr/>
        </p:nvSpPr>
        <p:spPr>
          <a:xfrm>
            <a:off x="1166191" y="2260759"/>
            <a:ext cx="250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CONTENT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41295" y="1799094"/>
            <a:ext cx="171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動機與目的</a:t>
            </a:r>
            <a:endParaRPr lang="zh-CN" altLang="en-US" sz="24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73692" y="1808322"/>
            <a:ext cx="1598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變數處理</a:t>
            </a:r>
            <a:endParaRPr lang="zh-CN" altLang="en-US" sz="24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99636" y="2883218"/>
            <a:ext cx="1598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數據分析</a:t>
            </a:r>
            <a:endParaRPr lang="zh-CN" altLang="en-US" sz="24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56536" y="2883218"/>
            <a:ext cx="17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結論</a:t>
            </a:r>
            <a:r>
              <a:rPr lang="en-US" altLang="zh-TW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&amp;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建議</a:t>
            </a:r>
            <a:endParaRPr lang="zh-CN" altLang="en-US" sz="24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p:transition advTm="0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GBM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41FA20-062D-4C15-82E9-09A9B9ED4AA3}"/>
              </a:ext>
            </a:extLst>
          </p:cNvPr>
          <p:cNvGrpSpPr/>
          <p:nvPr/>
        </p:nvGrpSpPr>
        <p:grpSpPr>
          <a:xfrm>
            <a:off x="719559" y="1544655"/>
            <a:ext cx="2904784" cy="3142923"/>
            <a:chOff x="3111325" y="2571750"/>
            <a:chExt cx="2200798" cy="242352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DD279A9-84C8-4287-B2A6-C11FA1FC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1325" y="2571750"/>
              <a:ext cx="2200798" cy="24235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EF0C0B5-B00D-4533-8652-87A2533BD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7776" y="2664165"/>
              <a:ext cx="1321695" cy="27864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B6E5C63-88D0-4F4D-B5DE-CA10608EA482}"/>
              </a:ext>
            </a:extLst>
          </p:cNvPr>
          <p:cNvSpPr/>
          <p:nvPr/>
        </p:nvSpPr>
        <p:spPr>
          <a:xfrm>
            <a:off x="1347527" y="4687578"/>
            <a:ext cx="2187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▲ROC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7-fold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1F0D58-2C3B-4A38-8DFB-EACE33084BA7}"/>
              </a:ext>
            </a:extLst>
          </p:cNvPr>
          <p:cNvSpPr/>
          <p:nvPr/>
        </p:nvSpPr>
        <p:spPr>
          <a:xfrm>
            <a:off x="4020344" y="1813127"/>
            <a:ext cx="3539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▼GBM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94E3A94-F45C-4773-8ECD-EC1705225FB5}"/>
              </a:ext>
            </a:extLst>
          </p:cNvPr>
          <p:cNvGrpSpPr/>
          <p:nvPr/>
        </p:nvGrpSpPr>
        <p:grpSpPr>
          <a:xfrm>
            <a:off x="4020344" y="2135740"/>
            <a:ext cx="4913637" cy="2815341"/>
            <a:chOff x="4330486" y="2208439"/>
            <a:chExt cx="4430695" cy="268504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708071D-8EE2-4F05-9015-255B48F2A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187"/>
            <a:stretch/>
          </p:blipFill>
          <p:spPr>
            <a:xfrm>
              <a:off x="8323200" y="2208440"/>
              <a:ext cx="437981" cy="2685041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C3627F8-A6A3-4F10-A7CB-BD9334B6B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8772"/>
            <a:stretch/>
          </p:blipFill>
          <p:spPr>
            <a:xfrm>
              <a:off x="4330486" y="2208439"/>
              <a:ext cx="3992714" cy="2685041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52B4775-B5CD-417C-BD64-C4C3B3CC28E5}"/>
              </a:ext>
            </a:extLst>
          </p:cNvPr>
          <p:cNvGrpSpPr/>
          <p:nvPr/>
        </p:nvGrpSpPr>
        <p:grpSpPr>
          <a:xfrm>
            <a:off x="3722400" y="991173"/>
            <a:ext cx="5211581" cy="694641"/>
            <a:chOff x="3938400" y="789718"/>
            <a:chExt cx="4822781" cy="399142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D0689D27-9B9D-4D1F-B1B1-8FCA2491B2FD}"/>
                </a:ext>
              </a:extLst>
            </p:cNvPr>
            <p:cNvGrpSpPr/>
            <p:nvPr/>
          </p:nvGrpSpPr>
          <p:grpSpPr>
            <a:xfrm>
              <a:off x="3938400" y="975028"/>
              <a:ext cx="4822781" cy="213832"/>
              <a:chOff x="4330486" y="4679649"/>
              <a:chExt cx="4430695" cy="213832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85141DE0-B367-480E-9BB3-6B20E48DD8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187" t="92036"/>
              <a:stretch/>
            </p:blipFill>
            <p:spPr>
              <a:xfrm>
                <a:off x="8323200" y="4679649"/>
                <a:ext cx="437981" cy="213832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9AB4255-50D4-4EC9-B047-52A71A2BAE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2584" r="28772"/>
              <a:stretch/>
            </p:blipFill>
            <p:spPr>
              <a:xfrm>
                <a:off x="4330486" y="4694369"/>
                <a:ext cx="3992714" cy="199111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3AD6554D-24E4-4E9A-A9AD-A48A415763C4}"/>
                </a:ext>
              </a:extLst>
            </p:cNvPr>
            <p:cNvGrpSpPr/>
            <p:nvPr/>
          </p:nvGrpSpPr>
          <p:grpSpPr>
            <a:xfrm>
              <a:off x="3938400" y="789718"/>
              <a:ext cx="4822781" cy="213834"/>
              <a:chOff x="4330486" y="2208439"/>
              <a:chExt cx="4430695" cy="213834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44C57577-2644-438B-AA29-A4E941D77B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187" b="92036"/>
              <a:stretch/>
            </p:blipFill>
            <p:spPr>
              <a:xfrm>
                <a:off x="8323200" y="2208441"/>
                <a:ext cx="437981" cy="213832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9D0BBE88-40D7-42AD-9EA3-0C27885AB1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8772" b="93050"/>
              <a:stretch/>
            </p:blipFill>
            <p:spPr>
              <a:xfrm>
                <a:off x="4330486" y="2208439"/>
                <a:ext cx="3992714" cy="186619"/>
              </a:xfrm>
              <a:prstGeom prst="rect">
                <a:avLst/>
              </a:prstGeom>
            </p:spPr>
          </p:pic>
        </p:grp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1C529DD3-545B-4E96-A28A-0CDA8A0121C6}"/>
              </a:ext>
            </a:extLst>
          </p:cNvPr>
          <p:cNvSpPr/>
          <p:nvPr/>
        </p:nvSpPr>
        <p:spPr>
          <a:xfrm>
            <a:off x="4506065" y="991173"/>
            <a:ext cx="649135" cy="67333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8EF5C3-8A36-4B1A-B4C7-B67BA780E6FC}"/>
              </a:ext>
            </a:extLst>
          </p:cNvPr>
          <p:cNvSpPr/>
          <p:nvPr/>
        </p:nvSpPr>
        <p:spPr>
          <a:xfrm>
            <a:off x="8366552" y="991173"/>
            <a:ext cx="567429" cy="67333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3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Decision_tree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0AB70B5-562A-455A-95EA-47B43E1EA66F}"/>
              </a:ext>
            </a:extLst>
          </p:cNvPr>
          <p:cNvGrpSpPr/>
          <p:nvPr/>
        </p:nvGrpSpPr>
        <p:grpSpPr>
          <a:xfrm>
            <a:off x="719920" y="1306617"/>
            <a:ext cx="2760582" cy="3235188"/>
            <a:chOff x="228458" y="1651109"/>
            <a:chExt cx="2514792" cy="274025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A1886EA-1FA1-4639-A513-77F6CF9F4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458" y="1651109"/>
              <a:ext cx="2514792" cy="2740256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B650147-4E63-4F84-8B60-A16F21C5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498" y="1694309"/>
              <a:ext cx="1631102" cy="378757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E98A7610-CD60-40ED-BA19-09FF41B33F15}"/>
              </a:ext>
            </a:extLst>
          </p:cNvPr>
          <p:cNvSpPr/>
          <p:nvPr/>
        </p:nvSpPr>
        <p:spPr>
          <a:xfrm>
            <a:off x="1145983" y="4592808"/>
            <a:ext cx="2187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▲ROC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10-fold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4CCC81-C446-41ED-9B5E-C3EFFEDBD8DD}"/>
              </a:ext>
            </a:extLst>
          </p:cNvPr>
          <p:cNvSpPr/>
          <p:nvPr/>
        </p:nvSpPr>
        <p:spPr>
          <a:xfrm>
            <a:off x="4003102" y="1728737"/>
            <a:ext cx="3539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</a:t>
            </a:r>
            <a:r>
              <a:rPr lang="en-US" altLang="zh-TW" dirty="0" err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decision_tree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BEF2D08-9117-4A8F-A5CF-EE56959A8F92}"/>
              </a:ext>
            </a:extLst>
          </p:cNvPr>
          <p:cNvGrpSpPr/>
          <p:nvPr/>
        </p:nvGrpSpPr>
        <p:grpSpPr>
          <a:xfrm>
            <a:off x="4003102" y="2061901"/>
            <a:ext cx="4798889" cy="2861442"/>
            <a:chOff x="2559376" y="1956287"/>
            <a:chExt cx="4703232" cy="2740256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707105A-ACFB-4F1A-9C80-D4FF74787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785"/>
            <a:stretch/>
          </p:blipFill>
          <p:spPr>
            <a:xfrm>
              <a:off x="6830417" y="1956287"/>
              <a:ext cx="432191" cy="274025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C8693ADF-5075-4CBD-9D71-CF969748B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8251"/>
            <a:stretch/>
          </p:blipFill>
          <p:spPr>
            <a:xfrm>
              <a:off x="2559376" y="1956287"/>
              <a:ext cx="4297648" cy="2740256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32F2E4D-ED47-4C3F-8862-656E97558E7E}"/>
              </a:ext>
            </a:extLst>
          </p:cNvPr>
          <p:cNvGrpSpPr/>
          <p:nvPr/>
        </p:nvGrpSpPr>
        <p:grpSpPr>
          <a:xfrm>
            <a:off x="3902335" y="976337"/>
            <a:ext cx="4899656" cy="643460"/>
            <a:chOff x="3958591" y="463125"/>
            <a:chExt cx="4710925" cy="42043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25415C8-19DB-48A0-9A77-B142B880F414}"/>
                </a:ext>
              </a:extLst>
            </p:cNvPr>
            <p:cNvGrpSpPr/>
            <p:nvPr/>
          </p:nvGrpSpPr>
          <p:grpSpPr>
            <a:xfrm>
              <a:off x="3958591" y="659996"/>
              <a:ext cx="4703232" cy="223568"/>
              <a:chOff x="2559376" y="4472975"/>
              <a:chExt cx="4703232" cy="223568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843F5B72-2DF0-4C80-AA51-9EB3F50EBB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1841" r="28251"/>
              <a:stretch/>
            </p:blipFill>
            <p:spPr>
              <a:xfrm>
                <a:off x="2559376" y="4472975"/>
                <a:ext cx="4297648" cy="223567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A915DDA-FA11-4355-84A9-290FBE71A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785" t="91841"/>
              <a:stretch/>
            </p:blipFill>
            <p:spPr>
              <a:xfrm>
                <a:off x="6830417" y="4472975"/>
                <a:ext cx="432191" cy="223568"/>
              </a:xfrm>
              <a:prstGeom prst="rect">
                <a:avLst/>
              </a:prstGeom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77C0473-73B4-48C0-B141-FA56AA8AB0A9}"/>
                </a:ext>
              </a:extLst>
            </p:cNvPr>
            <p:cNvGrpSpPr/>
            <p:nvPr/>
          </p:nvGrpSpPr>
          <p:grpSpPr>
            <a:xfrm>
              <a:off x="3958591" y="463125"/>
              <a:ext cx="4710925" cy="217676"/>
              <a:chOff x="2037535" y="52729"/>
              <a:chExt cx="4710925" cy="217676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7AA33F77-1CA3-4710-BB98-AA9699CC9B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785" b="91535"/>
              <a:stretch/>
            </p:blipFill>
            <p:spPr>
              <a:xfrm>
                <a:off x="6316269" y="52729"/>
                <a:ext cx="432191" cy="217676"/>
              </a:xfrm>
              <a:prstGeom prst="rect">
                <a:avLst/>
              </a:prstGeom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5037223E-A9B6-4E10-B685-AE1EDA6BA3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8251" b="92816"/>
              <a:stretch/>
            </p:blipFill>
            <p:spPr>
              <a:xfrm>
                <a:off x="2037535" y="52729"/>
                <a:ext cx="4297648" cy="196871"/>
              </a:xfrm>
              <a:prstGeom prst="rect">
                <a:avLst/>
              </a:prstGeom>
            </p:spPr>
          </p:pic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1B1D157-ED3E-4CF6-9A29-940F03110B0A}"/>
              </a:ext>
            </a:extLst>
          </p:cNvPr>
          <p:cNvSpPr/>
          <p:nvPr/>
        </p:nvSpPr>
        <p:spPr>
          <a:xfrm>
            <a:off x="4614682" y="969952"/>
            <a:ext cx="649135" cy="67333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4FC736F-B5CA-472A-A2F8-A6CE3A044BDC}"/>
              </a:ext>
            </a:extLst>
          </p:cNvPr>
          <p:cNvSpPr/>
          <p:nvPr/>
        </p:nvSpPr>
        <p:spPr>
          <a:xfrm>
            <a:off x="8344484" y="952156"/>
            <a:ext cx="457507" cy="67333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9380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2834D2B-271F-4A04-97CE-2BA855AC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1" y="940310"/>
            <a:ext cx="1177619" cy="1895242"/>
          </a:xfrm>
          <a:prstGeom prst="rect">
            <a:avLst/>
          </a:prstGeom>
        </p:spPr>
      </p:pic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Ridge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3D1F9B1-FAF0-4703-8356-811B1444E717}"/>
              </a:ext>
            </a:extLst>
          </p:cNvPr>
          <p:cNvGrpSpPr/>
          <p:nvPr/>
        </p:nvGrpSpPr>
        <p:grpSpPr>
          <a:xfrm>
            <a:off x="1624832" y="3030517"/>
            <a:ext cx="2048266" cy="1904548"/>
            <a:chOff x="6273199" y="1576087"/>
            <a:chExt cx="2704778" cy="289634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D44220C-C796-43B6-8896-FE7726AA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3199" y="1576087"/>
              <a:ext cx="2704778" cy="2896347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1769EA6-61D7-4427-A709-483332FD0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6906" y="1614747"/>
              <a:ext cx="1496767" cy="340430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7EA085A-8F4F-432B-940A-732F73103562}"/>
              </a:ext>
            </a:extLst>
          </p:cNvPr>
          <p:cNvSpPr/>
          <p:nvPr/>
        </p:nvSpPr>
        <p:spPr>
          <a:xfrm>
            <a:off x="0" y="4585974"/>
            <a:ext cx="1672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ROC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5-fold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◥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C00EEB-0076-4AFC-9ED2-1B8B30537152}"/>
              </a:ext>
            </a:extLst>
          </p:cNvPr>
          <p:cNvSpPr/>
          <p:nvPr/>
        </p:nvSpPr>
        <p:spPr>
          <a:xfrm>
            <a:off x="3776917" y="1558685"/>
            <a:ext cx="3539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▼Ridge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444CCDF-70B7-4D59-850F-747D9F7CB669}"/>
              </a:ext>
            </a:extLst>
          </p:cNvPr>
          <p:cNvGrpSpPr/>
          <p:nvPr/>
        </p:nvGrpSpPr>
        <p:grpSpPr>
          <a:xfrm>
            <a:off x="3837600" y="1876810"/>
            <a:ext cx="4975200" cy="3058256"/>
            <a:chOff x="3202959" y="2227604"/>
            <a:chExt cx="4574224" cy="305545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CC433945-6B49-4326-805B-4882DC5EB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2144"/>
            <a:stretch/>
          </p:blipFill>
          <p:spPr>
            <a:xfrm>
              <a:off x="7322400" y="2227604"/>
              <a:ext cx="454783" cy="305545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3653F7D-8771-4F2F-9012-60EB085E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8844"/>
            <a:stretch/>
          </p:blipFill>
          <p:spPr>
            <a:xfrm>
              <a:off x="3202959" y="2227605"/>
              <a:ext cx="4119441" cy="3055451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54938B2-8BAD-4AFE-A515-84E4A5466289}"/>
              </a:ext>
            </a:extLst>
          </p:cNvPr>
          <p:cNvGrpSpPr/>
          <p:nvPr/>
        </p:nvGrpSpPr>
        <p:grpSpPr>
          <a:xfrm>
            <a:off x="3837600" y="898975"/>
            <a:ext cx="5025601" cy="572700"/>
            <a:chOff x="4036141" y="370447"/>
            <a:chExt cx="4711859" cy="415856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4136E20-C445-4969-808C-778B3625E0F7}"/>
                </a:ext>
              </a:extLst>
            </p:cNvPr>
            <p:cNvGrpSpPr/>
            <p:nvPr/>
          </p:nvGrpSpPr>
          <p:grpSpPr>
            <a:xfrm>
              <a:off x="4036141" y="601546"/>
              <a:ext cx="4711859" cy="184757"/>
              <a:chOff x="3202959" y="5098468"/>
              <a:chExt cx="4574224" cy="184588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E510DC0D-A395-46F6-BEAC-7A2596C10F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2144" t="93959"/>
              <a:stretch/>
            </p:blipFill>
            <p:spPr>
              <a:xfrm>
                <a:off x="7322400" y="5098468"/>
                <a:ext cx="454783" cy="184587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2E70DF05-2F09-4A43-B552-30AB3C8E4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59" r="28844"/>
              <a:stretch/>
            </p:blipFill>
            <p:spPr>
              <a:xfrm>
                <a:off x="3202959" y="5098469"/>
                <a:ext cx="4119441" cy="184587"/>
              </a:xfrm>
              <a:prstGeom prst="rect">
                <a:avLst/>
              </a:prstGeom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109FE052-1689-4647-8395-5D01B809F9A1}"/>
                </a:ext>
              </a:extLst>
            </p:cNvPr>
            <p:cNvGrpSpPr/>
            <p:nvPr/>
          </p:nvGrpSpPr>
          <p:grpSpPr>
            <a:xfrm>
              <a:off x="4036141" y="370447"/>
              <a:ext cx="4711859" cy="254904"/>
              <a:chOff x="3202959" y="2227604"/>
              <a:chExt cx="4574224" cy="254670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6B54B971-ABB2-4BCE-8AFB-3B6204FDC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2116" b="91665"/>
              <a:stretch/>
            </p:blipFill>
            <p:spPr>
              <a:xfrm>
                <a:off x="7320758" y="2227604"/>
                <a:ext cx="456425" cy="254669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58C49C8A-2D16-42B1-A670-191A811CD5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8844" b="91665"/>
              <a:stretch/>
            </p:blipFill>
            <p:spPr>
              <a:xfrm>
                <a:off x="3202959" y="2227606"/>
                <a:ext cx="4119441" cy="254668"/>
              </a:xfrm>
              <a:prstGeom prst="rect">
                <a:avLst/>
              </a:prstGeom>
            </p:spPr>
          </p:pic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14D3889-A1CE-402E-AB48-6962D14B3693}"/>
              </a:ext>
            </a:extLst>
          </p:cNvPr>
          <p:cNvSpPr/>
          <p:nvPr/>
        </p:nvSpPr>
        <p:spPr>
          <a:xfrm>
            <a:off x="4583040" y="898975"/>
            <a:ext cx="649135" cy="57815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169773B-84CD-4B43-915D-85A657CD2DBE}"/>
              </a:ext>
            </a:extLst>
          </p:cNvPr>
          <p:cNvSpPr/>
          <p:nvPr/>
        </p:nvSpPr>
        <p:spPr>
          <a:xfrm>
            <a:off x="8361737" y="893522"/>
            <a:ext cx="523153" cy="578151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pic>
        <p:nvPicPr>
          <p:cNvPr id="25" name="Picture 2" descr="https://res.cloudinary.com/ulsonhu/image/upload/v1520764085/2018_03_04p1.png">
            <a:extLst>
              <a:ext uri="{FF2B5EF4-FFF2-40B4-BE49-F238E27FC236}">
                <a16:creationId xmlns:a16="http://schemas.microsoft.com/office/drawing/2014/main" id="{BD46C022-7ABA-4E37-9393-1164EEC5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8"/>
          <a:stretch/>
        </p:blipFill>
        <p:spPr bwMode="auto">
          <a:xfrm>
            <a:off x="1391187" y="940309"/>
            <a:ext cx="2290498" cy="189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782F77-AB84-4DDD-B6E0-448B7386A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982" y="940309"/>
            <a:ext cx="1843763" cy="5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28B95DA-80F3-4BFC-A58D-37DC44A1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2" y="1067133"/>
            <a:ext cx="973268" cy="1877014"/>
          </a:xfrm>
          <a:prstGeom prst="rect">
            <a:avLst/>
          </a:prstGeom>
        </p:spPr>
      </p:pic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7C95B87-B9DB-44C4-8ABC-07FE28BAF0C4}"/>
              </a:ext>
            </a:extLst>
          </p:cNvPr>
          <p:cNvGrpSpPr/>
          <p:nvPr/>
        </p:nvGrpSpPr>
        <p:grpSpPr>
          <a:xfrm>
            <a:off x="1613051" y="3002313"/>
            <a:ext cx="1998282" cy="2004687"/>
            <a:chOff x="6280869" y="1453661"/>
            <a:chExt cx="2448800" cy="254791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C7DA023-38DB-4A2F-B700-193D96F20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0869" y="1453661"/>
              <a:ext cx="2448800" cy="2547918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B19F106-9F88-4219-B5E1-25A227787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1026" y="1557396"/>
              <a:ext cx="1134771" cy="242709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1E00B08-F931-44B7-B41F-6928379EC798}"/>
              </a:ext>
            </a:extLst>
          </p:cNvPr>
          <p:cNvSpPr/>
          <p:nvPr/>
        </p:nvSpPr>
        <p:spPr>
          <a:xfrm>
            <a:off x="25388" y="4662346"/>
            <a:ext cx="2187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ROC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9-fold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◥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BE3EEE-6AC1-4380-A0EB-328F19F93663}"/>
              </a:ext>
            </a:extLst>
          </p:cNvPr>
          <p:cNvSpPr/>
          <p:nvPr/>
        </p:nvSpPr>
        <p:spPr>
          <a:xfrm>
            <a:off x="3800819" y="1738684"/>
            <a:ext cx="3539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▼Lasso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2C02F74-C7C7-4FB4-8D1B-4B721D35CB39}"/>
              </a:ext>
            </a:extLst>
          </p:cNvPr>
          <p:cNvGrpSpPr/>
          <p:nvPr/>
        </p:nvGrpSpPr>
        <p:grpSpPr>
          <a:xfrm>
            <a:off x="3830400" y="2046461"/>
            <a:ext cx="5032905" cy="2960540"/>
            <a:chOff x="2057861" y="2056343"/>
            <a:chExt cx="4652644" cy="296054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210F432-7531-42C2-829F-73ADFBF2F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2248"/>
            <a:stretch/>
          </p:blipFill>
          <p:spPr>
            <a:xfrm>
              <a:off x="6253723" y="2056343"/>
              <a:ext cx="456782" cy="296053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501105-B976-4F7E-A5F2-207618971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8790"/>
            <a:stretch/>
          </p:blipFill>
          <p:spPr>
            <a:xfrm>
              <a:off x="2057861" y="2056344"/>
              <a:ext cx="4195862" cy="2960539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E61D3C-0C5F-4091-BC40-77037AB05028}"/>
              </a:ext>
            </a:extLst>
          </p:cNvPr>
          <p:cNvGrpSpPr/>
          <p:nvPr/>
        </p:nvGrpSpPr>
        <p:grpSpPr>
          <a:xfrm>
            <a:off x="3830400" y="957416"/>
            <a:ext cx="5039876" cy="572700"/>
            <a:chOff x="3982270" y="924841"/>
            <a:chExt cx="4652644" cy="42188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683C6689-07B7-4745-802D-1B785E43997D}"/>
                </a:ext>
              </a:extLst>
            </p:cNvPr>
            <p:cNvGrpSpPr/>
            <p:nvPr/>
          </p:nvGrpSpPr>
          <p:grpSpPr>
            <a:xfrm>
              <a:off x="3982270" y="1119327"/>
              <a:ext cx="4652644" cy="227402"/>
              <a:chOff x="2057861" y="4789481"/>
              <a:chExt cx="4652644" cy="227402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A4B8BE03-AD08-4170-B131-3D6D375D8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2248" t="92319"/>
              <a:stretch/>
            </p:blipFill>
            <p:spPr>
              <a:xfrm>
                <a:off x="6253723" y="4789481"/>
                <a:ext cx="456782" cy="227401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69D3B517-1C05-42C0-8650-AEE1EED25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2319" r="28790"/>
              <a:stretch/>
            </p:blipFill>
            <p:spPr>
              <a:xfrm>
                <a:off x="2057861" y="4789482"/>
                <a:ext cx="4195862" cy="227401"/>
              </a:xfrm>
              <a:prstGeom prst="rect">
                <a:avLst/>
              </a:prstGeom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22C1647C-542A-4E4D-A04A-DE0FF8DB6087}"/>
                </a:ext>
              </a:extLst>
            </p:cNvPr>
            <p:cNvGrpSpPr/>
            <p:nvPr/>
          </p:nvGrpSpPr>
          <p:grpSpPr>
            <a:xfrm>
              <a:off x="3982270" y="924841"/>
              <a:ext cx="4652644" cy="213833"/>
              <a:chOff x="2057861" y="2056344"/>
              <a:chExt cx="4652644" cy="213833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82F86B10-847A-488A-B952-F7D360954A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2248" b="92777"/>
              <a:stretch/>
            </p:blipFill>
            <p:spPr>
              <a:xfrm>
                <a:off x="6253723" y="2056344"/>
                <a:ext cx="456782" cy="213832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386A3CE2-B364-47A1-A72E-AD5A3EAC56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8790" b="92777"/>
              <a:stretch/>
            </p:blipFill>
            <p:spPr>
              <a:xfrm>
                <a:off x="2057861" y="2056345"/>
                <a:ext cx="4195862" cy="213832"/>
              </a:xfrm>
              <a:prstGeom prst="rect">
                <a:avLst/>
              </a:prstGeom>
            </p:spPr>
          </p:pic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0CFCA8E4-50BE-4206-B6BB-C00E3C15E2F2}"/>
              </a:ext>
            </a:extLst>
          </p:cNvPr>
          <p:cNvSpPr/>
          <p:nvPr/>
        </p:nvSpPr>
        <p:spPr>
          <a:xfrm>
            <a:off x="4583040" y="956104"/>
            <a:ext cx="649135" cy="574011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09B3B0F-84F1-4FDD-907F-DFFEC6518A30}"/>
              </a:ext>
            </a:extLst>
          </p:cNvPr>
          <p:cNvSpPr/>
          <p:nvPr/>
        </p:nvSpPr>
        <p:spPr>
          <a:xfrm>
            <a:off x="8369191" y="956104"/>
            <a:ext cx="501086" cy="574011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pic>
        <p:nvPicPr>
          <p:cNvPr id="25" name="Picture 2" descr="https://res.cloudinary.com/ulsonhu/image/upload/v1520764085/2018_03_04p1.png">
            <a:extLst>
              <a:ext uri="{FF2B5EF4-FFF2-40B4-BE49-F238E27FC236}">
                <a16:creationId xmlns:a16="http://schemas.microsoft.com/office/drawing/2014/main" id="{EBF2F0FA-B07E-4C70-B367-93522974D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1"/>
          <a:stretch/>
        </p:blipFill>
        <p:spPr bwMode="auto">
          <a:xfrm>
            <a:off x="1202400" y="1041054"/>
            <a:ext cx="2329428" cy="190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CD5D57-3090-4E90-8C5E-DF56BB00B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94" y="1051433"/>
            <a:ext cx="1963351" cy="4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7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17C23BA-6832-4802-BF20-5AD0CEEC7E25}"/>
              </a:ext>
            </a:extLst>
          </p:cNvPr>
          <p:cNvGrpSpPr/>
          <p:nvPr/>
        </p:nvGrpSpPr>
        <p:grpSpPr>
          <a:xfrm>
            <a:off x="461283" y="1332213"/>
            <a:ext cx="2671200" cy="3184178"/>
            <a:chOff x="6422908" y="1581067"/>
            <a:chExt cx="2217612" cy="246147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315CB90-0244-47A4-9ED2-CD0B670F0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908" y="1581067"/>
              <a:ext cx="2217612" cy="2461473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89D6982-818A-4455-8AB4-71A82B256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0014" y="1641600"/>
              <a:ext cx="1401840" cy="316800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15C8AFE-C0AB-4E54-85F3-ECB9D53476FF}"/>
              </a:ext>
            </a:extLst>
          </p:cNvPr>
          <p:cNvSpPr/>
          <p:nvPr/>
        </p:nvSpPr>
        <p:spPr>
          <a:xfrm>
            <a:off x="800010" y="4585974"/>
            <a:ext cx="2187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▲ROC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4-fold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89A84E-D2D5-4650-B960-5049D059B924}"/>
              </a:ext>
            </a:extLst>
          </p:cNvPr>
          <p:cNvSpPr/>
          <p:nvPr/>
        </p:nvSpPr>
        <p:spPr>
          <a:xfrm>
            <a:off x="3520800" y="1611105"/>
            <a:ext cx="3539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</a:t>
            </a:r>
            <a:r>
              <a:rPr lang="en-US" altLang="zh-TW" dirty="0" err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10-fold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3D931FA-4DF6-4C80-A1B4-2A711483C021}"/>
              </a:ext>
            </a:extLst>
          </p:cNvPr>
          <p:cNvGrpSpPr/>
          <p:nvPr/>
        </p:nvGrpSpPr>
        <p:grpSpPr>
          <a:xfrm>
            <a:off x="3520800" y="1927041"/>
            <a:ext cx="5307951" cy="3006414"/>
            <a:chOff x="2973601" y="1934280"/>
            <a:chExt cx="4641115" cy="3006414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394C355-9E7B-496A-B60E-ADAB19332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8888"/>
            <a:stretch/>
          </p:blipFill>
          <p:spPr>
            <a:xfrm>
              <a:off x="2973601" y="1934280"/>
              <a:ext cx="4190400" cy="3006414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E024078-A2F3-4F30-876C-CB9C0FC2E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351"/>
            <a:stretch/>
          </p:blipFill>
          <p:spPr>
            <a:xfrm>
              <a:off x="7164001" y="1934280"/>
              <a:ext cx="450715" cy="3006414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0FBF75D-9DB2-454A-9BA7-0E41DFE73597}"/>
              </a:ext>
            </a:extLst>
          </p:cNvPr>
          <p:cNvGrpSpPr/>
          <p:nvPr/>
        </p:nvGrpSpPr>
        <p:grpSpPr>
          <a:xfrm>
            <a:off x="3520800" y="896119"/>
            <a:ext cx="5307951" cy="599553"/>
            <a:chOff x="3844921" y="869185"/>
            <a:chExt cx="4641115" cy="413841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C7B74A4-FC95-4841-A974-7906BEFD6A3D}"/>
                </a:ext>
              </a:extLst>
            </p:cNvPr>
            <p:cNvGrpSpPr/>
            <p:nvPr/>
          </p:nvGrpSpPr>
          <p:grpSpPr>
            <a:xfrm>
              <a:off x="3844921" y="1083018"/>
              <a:ext cx="4641115" cy="200008"/>
              <a:chOff x="2973601" y="4740686"/>
              <a:chExt cx="4641115" cy="200008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C210C4D2-6139-4BB8-8F3B-F161C43828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3347" r="28888"/>
              <a:stretch/>
            </p:blipFill>
            <p:spPr>
              <a:xfrm>
                <a:off x="2973601" y="4740686"/>
                <a:ext cx="4190400" cy="200007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D52692B8-4697-420C-B1D5-FC830D9DC2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351" t="93347"/>
              <a:stretch/>
            </p:blipFill>
            <p:spPr>
              <a:xfrm>
                <a:off x="7164001" y="4740686"/>
                <a:ext cx="450715" cy="200008"/>
              </a:xfrm>
              <a:prstGeom prst="rect">
                <a:avLst/>
              </a:prstGeom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A5EA99A7-FD4D-409C-B3D3-3B81FAC70651}"/>
                </a:ext>
              </a:extLst>
            </p:cNvPr>
            <p:cNvGrpSpPr/>
            <p:nvPr/>
          </p:nvGrpSpPr>
          <p:grpSpPr>
            <a:xfrm>
              <a:off x="3844921" y="869185"/>
              <a:ext cx="4641115" cy="213833"/>
              <a:chOff x="2973601" y="1934280"/>
              <a:chExt cx="4641115" cy="213833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A39D556F-CADC-4A91-BE5B-1F7DB04A8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8888" b="92887"/>
              <a:stretch/>
            </p:blipFill>
            <p:spPr>
              <a:xfrm>
                <a:off x="2973601" y="1934280"/>
                <a:ext cx="4190400" cy="213833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A8BEE141-D1A4-4E79-9EA8-A51F12678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351" b="92887"/>
              <a:stretch/>
            </p:blipFill>
            <p:spPr>
              <a:xfrm>
                <a:off x="7164001" y="1934280"/>
                <a:ext cx="450715" cy="213833"/>
              </a:xfrm>
              <a:prstGeom prst="rect">
                <a:avLst/>
              </a:prstGeom>
            </p:spPr>
          </p:pic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FE406CB-F2C7-495F-9614-13C1D65015BD}"/>
              </a:ext>
            </a:extLst>
          </p:cNvPr>
          <p:cNvSpPr/>
          <p:nvPr/>
        </p:nvSpPr>
        <p:spPr>
          <a:xfrm>
            <a:off x="4298401" y="896638"/>
            <a:ext cx="655200" cy="599033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D99EBD-3EB1-4256-AA85-5EA75A4DE854}"/>
              </a:ext>
            </a:extLst>
          </p:cNvPr>
          <p:cNvSpPr/>
          <p:nvPr/>
        </p:nvSpPr>
        <p:spPr>
          <a:xfrm>
            <a:off x="8319342" y="896119"/>
            <a:ext cx="509409" cy="599033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9425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模型比較</a:t>
            </a:r>
            <a:endParaRPr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0E48C3-C0C9-405D-95D1-CEDBAA619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230734"/>
              </p:ext>
            </p:extLst>
          </p:nvPr>
        </p:nvGraphicFramePr>
        <p:xfrm>
          <a:off x="361665" y="1263450"/>
          <a:ext cx="8420670" cy="19342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3445">
                  <a:extLst>
                    <a:ext uri="{9D8B030D-6E8A-4147-A177-3AD203B41FA5}">
                      <a16:colId xmlns:a16="http://schemas.microsoft.com/office/drawing/2014/main" val="3501798642"/>
                    </a:ext>
                  </a:extLst>
                </a:gridCol>
                <a:gridCol w="1266090">
                  <a:extLst>
                    <a:ext uri="{9D8B030D-6E8A-4147-A177-3AD203B41FA5}">
                      <a16:colId xmlns:a16="http://schemas.microsoft.com/office/drawing/2014/main" val="4064637561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818544764"/>
                    </a:ext>
                  </a:extLst>
                </a:gridCol>
                <a:gridCol w="1403445">
                  <a:extLst>
                    <a:ext uri="{9D8B030D-6E8A-4147-A177-3AD203B41FA5}">
                      <a16:colId xmlns:a16="http://schemas.microsoft.com/office/drawing/2014/main" val="1075691320"/>
                    </a:ext>
                  </a:extLst>
                </a:gridCol>
                <a:gridCol w="1403445">
                  <a:extLst>
                    <a:ext uri="{9D8B030D-6E8A-4147-A177-3AD203B41FA5}">
                      <a16:colId xmlns:a16="http://schemas.microsoft.com/office/drawing/2014/main" val="3259142406"/>
                    </a:ext>
                  </a:extLst>
                </a:gridCol>
                <a:gridCol w="1403445">
                  <a:extLst>
                    <a:ext uri="{9D8B030D-6E8A-4147-A177-3AD203B41FA5}">
                      <a16:colId xmlns:a16="http://schemas.microsoft.com/office/drawing/2014/main" val="2134367398"/>
                    </a:ext>
                  </a:extLst>
                </a:gridCol>
              </a:tblGrid>
              <a:tr h="443552">
                <a:tc>
                  <a:txBody>
                    <a:bodyPr/>
                    <a:lstStyle/>
                    <a:p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GBM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Decision_tree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Lasso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Ridge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xgboost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973502"/>
                  </a:ext>
                </a:extLst>
              </a:tr>
              <a:tr h="512210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Auc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0.94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0.95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0.92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0.94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621391"/>
                  </a:ext>
                </a:extLst>
              </a:tr>
              <a:tr h="466298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precision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0.93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0.89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0.96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0.94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0.93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29922"/>
                  </a:ext>
                </a:extLst>
              </a:tr>
              <a:tr h="51221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accuracy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0.94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0.91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0.95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0.92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0.94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21809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557842DA-FFDF-402A-A3D5-49CD4E34CC53}"/>
              </a:ext>
            </a:extLst>
          </p:cNvPr>
          <p:cNvSpPr/>
          <p:nvPr/>
        </p:nvSpPr>
        <p:spPr>
          <a:xfrm>
            <a:off x="3111325" y="3468232"/>
            <a:ext cx="3233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Precision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=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TP/(TP+FP)</a:t>
            </a:r>
          </a:p>
          <a:p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Accuracy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=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(TP+TN)/(TP+FP+FN+TN)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ED9DB5-F843-49BF-867E-BBD89A09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65" y="3415398"/>
            <a:ext cx="2715849" cy="14950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CDCE5D-04F8-439D-9699-64019C050173}"/>
              </a:ext>
            </a:extLst>
          </p:cNvPr>
          <p:cNvSpPr/>
          <p:nvPr/>
        </p:nvSpPr>
        <p:spPr>
          <a:xfrm>
            <a:off x="5731779" y="3177056"/>
            <a:ext cx="3490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各模型</a:t>
            </a:r>
            <a:r>
              <a:rPr lang="en-US" altLang="zh-TW" dirty="0" err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Auc,precision,accuracy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2C4CF5-C4C5-414E-AA1F-CA83312A4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343" y="764006"/>
            <a:ext cx="462658" cy="4626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03E77F-68D2-44A1-AA90-F5057A5D1DFE}"/>
              </a:ext>
            </a:extLst>
          </p:cNvPr>
          <p:cNvSpPr/>
          <p:nvPr/>
        </p:nvSpPr>
        <p:spPr>
          <a:xfrm>
            <a:off x="3291840" y="4091137"/>
            <a:ext cx="5490495" cy="677108"/>
          </a:xfrm>
          <a:prstGeom prst="rect">
            <a:avLst/>
          </a:prstGeom>
          <a:ln w="127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</a:rPr>
              <a:t>Shiny</a:t>
            </a:r>
            <a:r>
              <a:rPr lang="zh-TW" altLang="en-US" b="1" dirty="0">
                <a:solidFill>
                  <a:srgbClr val="002060"/>
                </a:solidFill>
              </a:rPr>
              <a:t>網址</a:t>
            </a:r>
            <a:endParaRPr lang="en-US" altLang="zh-TW" b="1" dirty="0">
              <a:solidFill>
                <a:srgbClr val="002060"/>
              </a:solidFill>
            </a:endParaRPr>
          </a:p>
          <a:p>
            <a:r>
              <a:rPr lang="zh-TW" altLang="en-US" sz="1200" dirty="0"/>
              <a:t>https://mchighjohnny.shinyapps.io/finalproject/?fbclid=IwAR390i-c3f_WaPxzwMLtqOCWVb3eQbJizcYOqy0se6YvCP7UiuC5w8otUDI</a:t>
            </a:r>
          </a:p>
        </p:txBody>
      </p:sp>
    </p:spTree>
    <p:extLst>
      <p:ext uri="{BB962C8B-B14F-4D97-AF65-F5344CB8AC3E}">
        <p14:creationId xmlns:p14="http://schemas.microsoft.com/office/powerpoint/2010/main" val="194317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r>
              <a:rPr lang="en-US" altLang="zh-TW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solidFill>
                  <a:srgbClr val="F3F3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endParaRPr dirty="0">
              <a:solidFill>
                <a:srgbClr val="F3F3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3" name="Google Shape;573;p47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</a:rPr>
              <a:t>04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20" y="0"/>
            <a:ext cx="9161020" cy="5143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C7699FC-5B55-47D6-9B20-5D75BFD8E5F5}"/>
              </a:ext>
            </a:extLst>
          </p:cNvPr>
          <p:cNvSpPr/>
          <p:nvPr/>
        </p:nvSpPr>
        <p:spPr>
          <a:xfrm>
            <a:off x="-24640" y="4076699"/>
            <a:ext cx="9168640" cy="10740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5AA852-BD5A-4931-B405-BE2387FEFCC6}"/>
              </a:ext>
            </a:extLst>
          </p:cNvPr>
          <p:cNvSpPr txBox="1"/>
          <p:nvPr/>
        </p:nvSpPr>
        <p:spPr>
          <a:xfrm>
            <a:off x="320804" y="4299278"/>
            <a:ext cx="7732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</a:t>
            </a:r>
            <a:r>
              <a:rPr lang="en-US" altLang="zh-TW" sz="1600" b="1" dirty="0" err="1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null_model</a:t>
            </a:r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相比，在此專案中，我們使用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balanced data</a:t>
            </a:r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處理跟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模型，可以得出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0.95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60915D7-A426-4661-BAFB-4ACC9D271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25" y="1051973"/>
            <a:ext cx="8329750" cy="12437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53D8DF5-095F-4452-B2F5-81D582297618}"/>
              </a:ext>
            </a:extLst>
          </p:cNvPr>
          <p:cNvSpPr/>
          <p:nvPr/>
        </p:nvSpPr>
        <p:spPr>
          <a:xfrm>
            <a:off x="407125" y="647539"/>
            <a:ext cx="1544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 err="1">
                <a:solidFill>
                  <a:schemeClr val="bg1"/>
                </a:solidFill>
                <a:latin typeface="+mj-lt"/>
                <a:ea typeface="Microsoft JhengHei Light" panose="020B0304030504040204" pitchFamily="34" charset="-120"/>
              </a:rPr>
              <a:t>null_model</a:t>
            </a:r>
            <a:r>
              <a:rPr lang="en-US" altLang="zh-TW" sz="1600" b="1" dirty="0">
                <a:solidFill>
                  <a:schemeClr val="bg1"/>
                </a:solidFill>
                <a:latin typeface="+mj-lt"/>
                <a:ea typeface="Microsoft JhengHei Light" panose="020B0304030504040204" pitchFamily="34" charset="-120"/>
              </a:rPr>
              <a:t> </a:t>
            </a:r>
            <a:endParaRPr lang="zh-TW" alt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A87C04-6198-4AB6-877C-49E6CAE5EA94}"/>
              </a:ext>
            </a:extLst>
          </p:cNvPr>
          <p:cNvSpPr/>
          <p:nvPr/>
        </p:nvSpPr>
        <p:spPr>
          <a:xfrm>
            <a:off x="2094801" y="1051972"/>
            <a:ext cx="857935" cy="124370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EA42033-FCF4-4CAF-A151-5C5BCF8A8DDB}"/>
              </a:ext>
            </a:extLst>
          </p:cNvPr>
          <p:cNvGrpSpPr/>
          <p:nvPr/>
        </p:nvGrpSpPr>
        <p:grpSpPr>
          <a:xfrm>
            <a:off x="407125" y="3010119"/>
            <a:ext cx="6008915" cy="830998"/>
            <a:chOff x="3982270" y="924841"/>
            <a:chExt cx="4652644" cy="421888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23FA3A38-37CD-458A-8D1F-8124611F1C6A}"/>
                </a:ext>
              </a:extLst>
            </p:cNvPr>
            <p:cNvGrpSpPr/>
            <p:nvPr/>
          </p:nvGrpSpPr>
          <p:grpSpPr>
            <a:xfrm>
              <a:off x="3982270" y="1119327"/>
              <a:ext cx="4652644" cy="227402"/>
              <a:chOff x="2057861" y="4789481"/>
              <a:chExt cx="4652644" cy="227402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F9F1D246-87FE-4D14-9A85-3CC37012FB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248" t="92319"/>
              <a:stretch/>
            </p:blipFill>
            <p:spPr>
              <a:xfrm>
                <a:off x="6253723" y="4789481"/>
                <a:ext cx="456782" cy="227401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8882D873-B756-4939-8F87-87C7D2CAB6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2319" r="28790"/>
              <a:stretch/>
            </p:blipFill>
            <p:spPr>
              <a:xfrm>
                <a:off x="2057861" y="4789482"/>
                <a:ext cx="4195862" cy="227401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5EA40A86-892C-43E0-80AE-3630A9671E63}"/>
                </a:ext>
              </a:extLst>
            </p:cNvPr>
            <p:cNvGrpSpPr/>
            <p:nvPr/>
          </p:nvGrpSpPr>
          <p:grpSpPr>
            <a:xfrm>
              <a:off x="3982270" y="924841"/>
              <a:ext cx="4652644" cy="213833"/>
              <a:chOff x="2057861" y="2056344"/>
              <a:chExt cx="4652644" cy="213833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3808C70D-83FD-45D8-BB61-444A14BE7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2248" b="92777"/>
              <a:stretch/>
            </p:blipFill>
            <p:spPr>
              <a:xfrm>
                <a:off x="6253723" y="2056344"/>
                <a:ext cx="456782" cy="213832"/>
              </a:xfrm>
              <a:prstGeom prst="rect">
                <a:avLst/>
              </a:prstGeom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52D726F6-4BE7-4212-998E-B36E943098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8790" b="92777"/>
              <a:stretch/>
            </p:blipFill>
            <p:spPr>
              <a:xfrm>
                <a:off x="2057861" y="2056345"/>
                <a:ext cx="4195862" cy="213832"/>
              </a:xfrm>
              <a:prstGeom prst="rect">
                <a:avLst/>
              </a:prstGeom>
            </p:spPr>
          </p:pic>
        </p:grp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9C10D098-5E94-4729-88C6-AB9A7927562F}"/>
              </a:ext>
            </a:extLst>
          </p:cNvPr>
          <p:cNvSpPr/>
          <p:nvPr/>
        </p:nvSpPr>
        <p:spPr>
          <a:xfrm>
            <a:off x="1282274" y="3003219"/>
            <a:ext cx="773947" cy="83290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9D2A32-DA39-45ED-AC24-4A34E19A337D}"/>
              </a:ext>
            </a:extLst>
          </p:cNvPr>
          <p:cNvSpPr/>
          <p:nvPr/>
        </p:nvSpPr>
        <p:spPr>
          <a:xfrm>
            <a:off x="5818608" y="3010117"/>
            <a:ext cx="597432" cy="83290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46C93E3-5F53-4924-9B60-7D2567E21A5F}"/>
              </a:ext>
            </a:extLst>
          </p:cNvPr>
          <p:cNvSpPr/>
          <p:nvPr/>
        </p:nvSpPr>
        <p:spPr>
          <a:xfrm>
            <a:off x="407125" y="2600312"/>
            <a:ext cx="1544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+mj-lt"/>
                <a:ea typeface="Microsoft JhengHei Light" panose="020B0304030504040204" pitchFamily="34" charset="-120"/>
              </a:rPr>
              <a:t>Lasso</a:t>
            </a:r>
            <a:endParaRPr lang="zh-TW" altLang="en-US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27EAED6-AE9A-4C3F-AB14-C1ACAA862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191" y="4330937"/>
            <a:ext cx="643254" cy="6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1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FADEE5E-C337-4A8B-9172-F9C3EB0E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2" y="0"/>
            <a:ext cx="9146922" cy="5147603"/>
          </a:xfrm>
          <a:prstGeom prst="rect">
            <a:avLst/>
          </a:prstGeom>
        </p:spPr>
      </p:pic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990475" y="403637"/>
            <a:ext cx="42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259110" y="358075"/>
            <a:ext cx="540900" cy="540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6"/>
          <p:cNvSpPr/>
          <p:nvPr/>
        </p:nvSpPr>
        <p:spPr>
          <a:xfrm flipV="1">
            <a:off x="3088279" y="671066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C60848-9302-4C52-9617-F145E39093B6}"/>
              </a:ext>
            </a:extLst>
          </p:cNvPr>
          <p:cNvSpPr/>
          <p:nvPr/>
        </p:nvSpPr>
        <p:spPr>
          <a:xfrm>
            <a:off x="597450" y="1215350"/>
            <a:ext cx="47049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-apple-system"/>
              </a:rPr>
              <a:t>在此專案裡，對於</a:t>
            </a:r>
            <a:endParaRPr lang="en-US" altLang="zh-TW" dirty="0">
              <a:solidFill>
                <a:schemeClr val="bg1"/>
              </a:solidFill>
              <a:latin typeface="-apple-system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-apple-system"/>
              </a:rPr>
              <a:t>資料處理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 以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TF-IDF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與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balanced data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方法去做處理</a:t>
            </a:r>
            <a:endParaRPr lang="en-US" altLang="zh-TW" dirty="0">
              <a:solidFill>
                <a:schemeClr val="bg1"/>
              </a:solidFill>
              <a:latin typeface="-apple-system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-apple-system"/>
              </a:rPr>
              <a:t>模型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GBM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、</a:t>
            </a:r>
            <a:r>
              <a:rPr lang="en-US" altLang="zh-TW" dirty="0" err="1">
                <a:solidFill>
                  <a:schemeClr val="bg1"/>
                </a:solidFill>
                <a:latin typeface="-apple-system"/>
              </a:rPr>
              <a:t>Decision_tree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Lasso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-apple-system"/>
              </a:rPr>
              <a:t>Ridge</a:t>
            </a:r>
            <a:r>
              <a:rPr lang="zh-TW" altLang="en-US" dirty="0">
                <a:solidFill>
                  <a:schemeClr val="bg1"/>
                </a:solidFill>
                <a:latin typeface="-apple-system"/>
              </a:rPr>
              <a:t>、</a:t>
            </a:r>
            <a:r>
              <a:rPr lang="en-US" altLang="zh-TW" dirty="0" err="1">
                <a:solidFill>
                  <a:schemeClr val="bg1"/>
                </a:solidFill>
                <a:latin typeface="-apple-system"/>
              </a:rPr>
              <a:t>xgboost</a:t>
            </a:r>
            <a:endParaRPr lang="en-US" altLang="zh-TW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C8ACFB-C842-4B85-8E2D-B977F369E695}"/>
              </a:ext>
            </a:extLst>
          </p:cNvPr>
          <p:cNvSpPr/>
          <p:nvPr/>
        </p:nvSpPr>
        <p:spPr>
          <a:xfrm>
            <a:off x="5080565" y="1162540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err="1">
                <a:solidFill>
                  <a:srgbClr val="F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Has_company_logo</a:t>
            </a:r>
            <a:endParaRPr lang="en-US" altLang="zh-TW" sz="1200" b="1" dirty="0">
              <a:solidFill>
                <a:srgbClr val="FF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Function_other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Employment_type_Full.time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39859C-B67A-4BA8-92D0-B71601E991F8}"/>
              </a:ext>
            </a:extLst>
          </p:cNvPr>
          <p:cNvSpPr/>
          <p:nvPr/>
        </p:nvSpPr>
        <p:spPr>
          <a:xfrm>
            <a:off x="5087225" y="3455257"/>
            <a:ext cx="1929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Ridge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err="1">
                <a:solidFill>
                  <a:srgbClr val="F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Has_company_logo</a:t>
            </a:r>
            <a:endParaRPr lang="en-US" altLang="zh-TW" sz="1200" b="1" dirty="0">
              <a:solidFill>
                <a:srgbClr val="FF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Has_questions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E2D005-C866-4FBF-988D-63CFA093A1FB}"/>
              </a:ext>
            </a:extLst>
          </p:cNvPr>
          <p:cNvSpPr/>
          <p:nvPr/>
        </p:nvSpPr>
        <p:spPr>
          <a:xfrm>
            <a:off x="5080565" y="4208581"/>
            <a:ext cx="1922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err="1">
                <a:solidFill>
                  <a:srgbClr val="F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Has_company_logo</a:t>
            </a:r>
            <a:endParaRPr lang="en-US" altLang="zh-TW" sz="1200" b="1" dirty="0">
              <a:solidFill>
                <a:srgbClr val="FF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Department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7BA1D0A-4DA5-4926-9A6C-8F213531A761}"/>
              </a:ext>
            </a:extLst>
          </p:cNvPr>
          <p:cNvSpPr/>
          <p:nvPr/>
        </p:nvSpPr>
        <p:spPr>
          <a:xfrm>
            <a:off x="5080565" y="2213706"/>
            <a:ext cx="263872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Decision_tree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err="1">
                <a:solidFill>
                  <a:srgbClr val="F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Has_company_logo</a:t>
            </a:r>
            <a:endParaRPr lang="en-US" altLang="zh-TW" sz="1200" b="1" dirty="0">
              <a:solidFill>
                <a:srgbClr val="FF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Function_Other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Has_questions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Employment_type_Full.time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17BB6E-DE95-440A-95D1-BEB76C240F14}"/>
              </a:ext>
            </a:extLst>
          </p:cNvPr>
          <p:cNvSpPr/>
          <p:nvPr/>
        </p:nvSpPr>
        <p:spPr>
          <a:xfrm>
            <a:off x="5101670" y="756578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重要變數 </a:t>
            </a:r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7973F09-3BF7-4B39-A761-84DF27D7560B}"/>
              </a:ext>
            </a:extLst>
          </p:cNvPr>
          <p:cNvCxnSpPr>
            <a:cxnSpLocks/>
          </p:cNvCxnSpPr>
          <p:nvPr/>
        </p:nvCxnSpPr>
        <p:spPr>
          <a:xfrm>
            <a:off x="4964642" y="765462"/>
            <a:ext cx="6660" cy="43780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905BFB1D-DEB8-4F9E-AE12-56064E415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339" y="794724"/>
            <a:ext cx="1520266" cy="4258122"/>
          </a:xfrm>
          <a:prstGeom prst="rect">
            <a:avLst/>
          </a:prstGeom>
        </p:spPr>
      </p:pic>
      <p:graphicFrame>
        <p:nvGraphicFramePr>
          <p:cNvPr id="22" name="Table 12">
            <a:extLst>
              <a:ext uri="{FF2B5EF4-FFF2-40B4-BE49-F238E27FC236}">
                <a16:creationId xmlns:a16="http://schemas.microsoft.com/office/drawing/2014/main" id="{305CC5B9-2056-412C-B757-27AE42CF3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701105"/>
              </p:ext>
            </p:extLst>
          </p:nvPr>
        </p:nvGraphicFramePr>
        <p:xfrm>
          <a:off x="140206" y="2024314"/>
          <a:ext cx="4633151" cy="28450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28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14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舉例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Department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工作部門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Accounting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company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logo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公司標誌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Yes,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4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questions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招募問題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alt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Function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工作職能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Sales,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Research...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Employment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招募形式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4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Full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time,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Part</a:t>
                      </a:r>
                      <a:r>
                        <a:rPr lang="zh-TW" altLang="en-US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time...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188038"/>
                  </a:ext>
                </a:extLst>
              </a:tr>
            </a:tbl>
          </a:graphicData>
        </a:graphic>
      </p:graphicFrame>
      <p:pic>
        <p:nvPicPr>
          <p:cNvPr id="23" name="圖片 22">
            <a:extLst>
              <a:ext uri="{FF2B5EF4-FFF2-40B4-BE49-F238E27FC236}">
                <a16:creationId xmlns:a16="http://schemas.microsoft.com/office/drawing/2014/main" id="{B93C047E-AD61-4F0A-A6E1-C9A6081E4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0" y="1207322"/>
            <a:ext cx="696015" cy="6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9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6"/>
          <p:cNvSpPr/>
          <p:nvPr/>
        </p:nvSpPr>
        <p:spPr>
          <a:xfrm>
            <a:off x="5437612" y="-501374"/>
            <a:ext cx="4790700" cy="17517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6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6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3258832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 dirty="0">
                <a:solidFill>
                  <a:schemeClr val="lt1"/>
                </a:solidFill>
              </a:rPr>
              <a:t>Does anyone have any questions?</a:t>
            </a:r>
            <a:endParaRPr sz="2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779" name="Google Shape;779;p56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Thanks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5" name="Google Shape;181;p30">
            <a:extLst>
              <a:ext uri="{FF2B5EF4-FFF2-40B4-BE49-F238E27FC236}">
                <a16:creationId xmlns:a16="http://schemas.microsoft.com/office/drawing/2014/main" id="{EC11F195-25F7-447C-9F10-CEF780FEA902}"/>
              </a:ext>
            </a:extLst>
          </p:cNvPr>
          <p:cNvSpPr txBox="1">
            <a:spLocks/>
          </p:cNvSpPr>
          <p:nvPr/>
        </p:nvSpPr>
        <p:spPr>
          <a:xfrm>
            <a:off x="5569254" y="374476"/>
            <a:ext cx="2710450" cy="7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Group 5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ctrTitle"/>
          </p:nvPr>
        </p:nvSpPr>
        <p:spPr>
          <a:xfrm flipH="1">
            <a:off x="3742250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動機與目的</a:t>
            </a:r>
            <a:endParaRPr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</a:rPr>
              <a:t>01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3D3081-F215-42E0-A10A-5D1B707610B1}"/>
              </a:ext>
            </a:extLst>
          </p:cNvPr>
          <p:cNvSpPr/>
          <p:nvPr/>
        </p:nvSpPr>
        <p:spPr>
          <a:xfrm>
            <a:off x="525439" y="800447"/>
            <a:ext cx="3528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SMOTE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https://kknews.cc/zh-tw/code/xja6g8g.html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DFBDDA-51AC-4E2F-B39C-DB85FF23F975}"/>
              </a:ext>
            </a:extLst>
          </p:cNvPr>
          <p:cNvSpPr/>
          <p:nvPr/>
        </p:nvSpPr>
        <p:spPr>
          <a:xfrm>
            <a:off x="517234" y="1360098"/>
            <a:ext cx="7605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TF-IDF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file:///C:/Users/User/Downloads/nlp-3-collocation%20(1).pdf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AB4E31-6050-4C0B-889B-9E6D80121FAC}"/>
              </a:ext>
            </a:extLst>
          </p:cNvPr>
          <p:cNvSpPr/>
          <p:nvPr/>
        </p:nvSpPr>
        <p:spPr>
          <a:xfrm>
            <a:off x="525438" y="1923360"/>
            <a:ext cx="84204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Lasso</a:t>
            </a:r>
            <a:r>
              <a:rPr lang="zh-TW" altLang="en-US" dirty="0">
                <a:solidFill>
                  <a:schemeClr val="bg1"/>
                </a:solidFill>
              </a:rPr>
              <a:t>演算法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http://ulsonhu.cn/LASSO%E5%9B%9E%E5%BD%92%E7%AE%97%E6%B3%95.html?fbclid=IwAR17DfZGh27-T_FHR36LCSVB_0I4f--XvXR6eXbMSdDLemzUOMLXdzZ_vj4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982E03-BB5C-49DF-B8AE-1195238A0EEF}"/>
              </a:ext>
            </a:extLst>
          </p:cNvPr>
          <p:cNvSpPr/>
          <p:nvPr/>
        </p:nvSpPr>
        <p:spPr>
          <a:xfrm>
            <a:off x="525438" y="2702066"/>
            <a:ext cx="8420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GBM</a:t>
            </a:r>
            <a:r>
              <a:rPr lang="zh-TW" altLang="en-US" dirty="0">
                <a:solidFill>
                  <a:schemeClr val="bg1"/>
                </a:solidFill>
              </a:rPr>
              <a:t>演算法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https://l.facebook.com/l.php?u=https%3A%2F%2Fdatascience.eu%2Fmachine-learning%2Fgradient-boosting-what-you-need-to-know%2F%3Ffbclid%3DIwAR066RWdRsoVd1MlUFodYiXMp1_Wny4dvGfqaRsRtMotVEpeutpHPjJx-gw&amp;h=AT3UJG3o_NR9z91K9IG7BeTHBWOcImcezYOWlU844vHGEraEL3bAyEZaoMobrXaXgVb8_1C9viIS4mq35kJT86m1f99hvRoQJtDRki1YzhmJ_FnWo5niVQ7Ec5iuUYz9Ow18OeGMc7G4Ksg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3E7558-56BC-4486-B41F-5A3D4B25E65E}"/>
              </a:ext>
            </a:extLst>
          </p:cNvPr>
          <p:cNvSpPr/>
          <p:nvPr/>
        </p:nvSpPr>
        <p:spPr>
          <a:xfrm>
            <a:off x="525438" y="4103260"/>
            <a:ext cx="3688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混淆矩陣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https://www.ycc.idv.tw/confusion-matrix.html</a:t>
            </a:r>
          </a:p>
        </p:txBody>
      </p:sp>
    </p:spTree>
    <p:extLst>
      <p:ext uri="{BB962C8B-B14F-4D97-AF65-F5344CB8AC3E}">
        <p14:creationId xmlns:p14="http://schemas.microsoft.com/office/powerpoint/2010/main" val="6368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A7981D35-44FB-4507-BD06-60970D2E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72000" y="1692364"/>
            <a:ext cx="3600450" cy="147302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B7F7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40198" y="3570231"/>
            <a:ext cx="852389" cy="885417"/>
            <a:chOff x="4521200" y="1692756"/>
            <a:chExt cx="1080000" cy="1080000"/>
          </a:xfrm>
        </p:grpSpPr>
        <p:grpSp>
          <p:nvGrpSpPr>
            <p:cNvPr id="5" name="组合 4"/>
            <p:cNvGrpSpPr/>
            <p:nvPr/>
          </p:nvGrpSpPr>
          <p:grpSpPr>
            <a:xfrm rot="16200000">
              <a:off x="4521200" y="1692756"/>
              <a:ext cx="1080000" cy="1080000"/>
              <a:chOff x="4521200" y="1692756"/>
              <a:chExt cx="1080000" cy="1080000"/>
            </a:xfrm>
          </p:grpSpPr>
          <p:sp>
            <p:nvSpPr>
              <p:cNvPr id="8" name="椭圆 7"/>
              <p:cNvSpPr/>
              <p:nvPr/>
            </p:nvSpPr>
            <p:spPr>
              <a:xfrm rot="18656025">
                <a:off x="4521200" y="1692756"/>
                <a:ext cx="1079500" cy="1079500"/>
              </a:xfrm>
              <a:prstGeom prst="ellipse">
                <a:avLst/>
              </a:prstGeom>
              <a:noFill/>
              <a:ln w="508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9" name="弧形 8"/>
              <p:cNvSpPr/>
              <p:nvPr/>
            </p:nvSpPr>
            <p:spPr>
              <a:xfrm>
                <a:off x="4521200" y="1692756"/>
                <a:ext cx="1080000" cy="1080000"/>
              </a:xfrm>
              <a:prstGeom prst="arc">
                <a:avLst>
                  <a:gd name="adj1" fmla="val 16200000"/>
                  <a:gd name="adj2" fmla="val 12670609"/>
                </a:avLst>
              </a:prstGeom>
              <a:ln w="50800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578851" y="2007007"/>
              <a:ext cx="964195" cy="418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TW" altLang="en-US" kern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求職網</a:t>
              </a:r>
              <a:endParaRPr lang="en-US" altLang="zh-CN" kern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52997" y="3599171"/>
            <a:ext cx="969357" cy="856481"/>
            <a:chOff x="6175099" y="1692753"/>
            <a:chExt cx="1227634" cy="1080004"/>
          </a:xfrm>
        </p:grpSpPr>
        <p:grpSp>
          <p:nvGrpSpPr>
            <p:cNvPr id="11" name="组合 10"/>
            <p:cNvGrpSpPr/>
            <p:nvPr/>
          </p:nvGrpSpPr>
          <p:grpSpPr>
            <a:xfrm rot="16200000">
              <a:off x="6248918" y="1692754"/>
              <a:ext cx="1080004" cy="1080001"/>
              <a:chOff x="4521200" y="1680575"/>
              <a:chExt cx="1080004" cy="1080001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4521200" y="1680823"/>
                <a:ext cx="1079500" cy="1079500"/>
              </a:xfrm>
              <a:prstGeom prst="ellipse">
                <a:avLst/>
              </a:prstGeom>
              <a:noFill/>
              <a:ln w="508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15" name="弧形 14"/>
              <p:cNvSpPr/>
              <p:nvPr/>
            </p:nvSpPr>
            <p:spPr>
              <a:xfrm>
                <a:off x="4521204" y="1680574"/>
                <a:ext cx="1080000" cy="1080001"/>
              </a:xfrm>
              <a:prstGeom prst="arc">
                <a:avLst>
                  <a:gd name="adj1" fmla="val 16685996"/>
                  <a:gd name="adj2" fmla="val 9788304"/>
                </a:avLst>
              </a:prstGeom>
              <a:ln w="50800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6175099" y="2004597"/>
              <a:ext cx="1227634" cy="4198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TW" altLang="en-US" kern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社群軟體</a:t>
              </a:r>
              <a:endParaRPr lang="en-US" altLang="zh-CN" kern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4707856" y="2205211"/>
            <a:ext cx="3197993" cy="590611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50000"/>
              </a:lnSpc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每個人在就業前時，或是在學校想找份實習時，都會利用網路資源去尋找自己想要的工作。</a:t>
            </a:r>
            <a:endParaRPr lang="en-US" altLang="zh-CN" sz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556814" y="1692364"/>
            <a:ext cx="2795958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20000"/>
              </a:lnSpc>
              <a:buClrTx/>
              <a:defRPr/>
            </a:pPr>
            <a:r>
              <a:rPr lang="zh-TW" altLang="en-US" sz="24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你想找份好工作嗎</a:t>
            </a:r>
            <a:r>
              <a:rPr lang="en-US" altLang="zh-TW" sz="24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?</a:t>
            </a:r>
            <a:endParaRPr lang="en-US" altLang="zh-CN" sz="24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: 剪去对角 23"/>
          <p:cNvSpPr/>
          <p:nvPr/>
        </p:nvSpPr>
        <p:spPr>
          <a:xfrm>
            <a:off x="834390" y="1613111"/>
            <a:ext cx="3295376" cy="2764929"/>
          </a:xfrm>
          <a:prstGeom prst="snip2Diag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9586" y="367189"/>
            <a:ext cx="442913" cy="4429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C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32987" y="367189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動機</a:t>
            </a:r>
            <a:r>
              <a:rPr lang="en-US" altLang="zh-TW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&amp;</a:t>
            </a:r>
            <a:r>
              <a:rPr lang="zh-TW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目的</a:t>
            </a:r>
            <a:endParaRPr lang="zh-CN" altLang="en-US" sz="2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27" name="组合 9">
            <a:extLst>
              <a:ext uri="{FF2B5EF4-FFF2-40B4-BE49-F238E27FC236}">
                <a16:creationId xmlns:a16="http://schemas.microsoft.com/office/drawing/2014/main" id="{8C45235F-2207-4899-BE83-F327D8986D2F}"/>
              </a:ext>
            </a:extLst>
          </p:cNvPr>
          <p:cNvGrpSpPr/>
          <p:nvPr/>
        </p:nvGrpSpPr>
        <p:grpSpPr>
          <a:xfrm>
            <a:off x="7197359" y="3620909"/>
            <a:ext cx="852784" cy="856481"/>
            <a:chOff x="6248921" y="1692753"/>
            <a:chExt cx="1080001" cy="1080004"/>
          </a:xfrm>
        </p:grpSpPr>
        <p:grpSp>
          <p:nvGrpSpPr>
            <p:cNvPr id="28" name="组合 10">
              <a:extLst>
                <a:ext uri="{FF2B5EF4-FFF2-40B4-BE49-F238E27FC236}">
                  <a16:creationId xmlns:a16="http://schemas.microsoft.com/office/drawing/2014/main" id="{E6CF94F9-81FA-4BEB-9CA4-F1FAE6DFCBA6}"/>
                </a:ext>
              </a:extLst>
            </p:cNvPr>
            <p:cNvGrpSpPr/>
            <p:nvPr/>
          </p:nvGrpSpPr>
          <p:grpSpPr>
            <a:xfrm rot="16200000">
              <a:off x="6248920" y="1692754"/>
              <a:ext cx="1080004" cy="1080001"/>
              <a:chOff x="4521200" y="1680577"/>
              <a:chExt cx="1080004" cy="1080001"/>
            </a:xfrm>
          </p:grpSpPr>
          <p:sp>
            <p:nvSpPr>
              <p:cNvPr id="30" name="椭圆 13">
                <a:extLst>
                  <a:ext uri="{FF2B5EF4-FFF2-40B4-BE49-F238E27FC236}">
                    <a16:creationId xmlns:a16="http://schemas.microsoft.com/office/drawing/2014/main" id="{ABDD439D-4F0D-4978-85C2-0ECD3037EB8C}"/>
                  </a:ext>
                </a:extLst>
              </p:cNvPr>
              <p:cNvSpPr/>
              <p:nvPr/>
            </p:nvSpPr>
            <p:spPr>
              <a:xfrm>
                <a:off x="4521200" y="1680823"/>
                <a:ext cx="1079500" cy="1079500"/>
              </a:xfrm>
              <a:prstGeom prst="ellipse">
                <a:avLst/>
              </a:prstGeom>
              <a:noFill/>
              <a:ln w="508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0B5457C1-D344-4049-A420-B8F91B12033C}"/>
                  </a:ext>
                </a:extLst>
              </p:cNvPr>
              <p:cNvSpPr/>
              <p:nvPr/>
            </p:nvSpPr>
            <p:spPr>
              <a:xfrm>
                <a:off x="4521204" y="1680574"/>
                <a:ext cx="1080000" cy="1080001"/>
              </a:xfrm>
              <a:prstGeom prst="arc">
                <a:avLst>
                  <a:gd name="adj1" fmla="val 19197439"/>
                  <a:gd name="adj2" fmla="val 4656776"/>
                </a:avLst>
              </a:prstGeom>
              <a:ln w="50800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zh-CN" altLang="en-US" sz="1350" kern="120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299C65D-09F5-472E-946A-7C4C215934EE}"/>
                </a:ext>
              </a:extLst>
            </p:cNvPr>
            <p:cNvSpPr/>
            <p:nvPr/>
          </p:nvSpPr>
          <p:spPr>
            <a:xfrm>
              <a:off x="6457568" y="1981748"/>
              <a:ext cx="688614" cy="3881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TW" altLang="en-US" kern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其他</a:t>
              </a:r>
              <a:endParaRPr lang="en-US" altLang="zh-CN" kern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pic>
        <p:nvPicPr>
          <p:cNvPr id="32" name="圖片 31">
            <a:extLst>
              <a:ext uri="{FF2B5EF4-FFF2-40B4-BE49-F238E27FC236}">
                <a16:creationId xmlns:a16="http://schemas.microsoft.com/office/drawing/2014/main" id="{865E06A1-E8CD-4F2D-BFF7-813955790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312" y="1136278"/>
            <a:ext cx="1398738" cy="1398738"/>
          </a:xfrm>
          <a:prstGeom prst="rect">
            <a:avLst/>
          </a:prstGeom>
        </p:spPr>
      </p:pic>
    </p:spTree>
  </p:cSld>
  <p:clrMapOvr>
    <a:masterClrMapping/>
  </p:clrMapOvr>
  <p:transition advTm="0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A7981D35-44FB-4507-BD06-60970D2E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1828" y="3023464"/>
            <a:ext cx="3600450" cy="173816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B7F7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2" name="Content Placeholder 2"/>
          <p:cNvSpPr txBox="1"/>
          <p:nvPr/>
        </p:nvSpPr>
        <p:spPr>
          <a:xfrm>
            <a:off x="577838" y="3456455"/>
            <a:ext cx="3197993" cy="1217193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50000"/>
              </a:lnSpc>
              <a:buClrTx/>
              <a:buNone/>
              <a:defRPr/>
            </a:pP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Kaggle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公開資料</a:t>
            </a:r>
            <a:endParaRPr lang="en-US" altLang="zh-TW" sz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</a:endParaRPr>
          </a:p>
          <a:p>
            <a:pPr marL="0" indent="0" defTabSz="685800">
              <a:lnSpc>
                <a:spcPct val="150000"/>
              </a:lnSpc>
              <a:buClrTx/>
              <a:buNone/>
              <a:defRPr/>
            </a:pP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原始資料來自希臘愛琴大學 資安實驗室的 </a:t>
            </a:r>
            <a:r>
              <a:rPr lang="en-US" altLang="zh-TW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EMSCAD </a:t>
            </a:r>
            <a:r>
              <a:rPr lang="zh-TW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</a:rPr>
              <a:t>資料集</a:t>
            </a:r>
            <a:endParaRPr lang="en-US" altLang="zh-TW" sz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</a:endParaRPr>
          </a:p>
          <a:p>
            <a:pPr marL="0" indent="0" defTabSz="685800">
              <a:lnSpc>
                <a:spcPct val="150000"/>
              </a:lnSpc>
              <a:buClrTx/>
              <a:buNone/>
              <a:defRPr/>
            </a:pPr>
            <a:r>
              <a:rPr lang="en-US" altLang="zh-TW" sz="12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2012-2014</a:t>
            </a:r>
            <a:r>
              <a:rPr lang="zh-TW" altLang="en-US" sz="12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年英語系國家的招聘資料</a:t>
            </a:r>
            <a:endParaRPr lang="en-US" altLang="zh-TW" sz="12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9586" y="367189"/>
            <a:ext cx="442913" cy="4429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C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32987" y="3671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資料簡述</a:t>
            </a:r>
            <a:endParaRPr lang="zh-CN" altLang="en-US" sz="2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8664659-9591-430E-9AE9-BE246D3B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0" y="1250955"/>
            <a:ext cx="3522391" cy="1495020"/>
          </a:xfrm>
          <a:prstGeom prst="rect">
            <a:avLst/>
          </a:prstGeom>
        </p:spPr>
      </p:pic>
      <p:sp>
        <p:nvSpPr>
          <p:cNvPr id="32" name="文本框 22">
            <a:extLst>
              <a:ext uri="{FF2B5EF4-FFF2-40B4-BE49-F238E27FC236}">
                <a16:creationId xmlns:a16="http://schemas.microsoft.com/office/drawing/2014/main" id="{A7ED39F9-D4F7-41A2-AA7A-2EDAD4034E12}"/>
              </a:ext>
            </a:extLst>
          </p:cNvPr>
          <p:cNvSpPr txBox="1"/>
          <p:nvPr/>
        </p:nvSpPr>
        <p:spPr>
          <a:xfrm>
            <a:off x="523610" y="2994954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20000"/>
              </a:lnSpc>
              <a:buClrTx/>
              <a:defRPr/>
            </a:pPr>
            <a:r>
              <a:rPr lang="zh-TW" altLang="en-US" sz="24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資料來源</a:t>
            </a:r>
            <a:endParaRPr lang="en-US" altLang="zh-CN" sz="24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FF66A831-9CF2-4CE4-A020-570D0AA34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329" y="913866"/>
            <a:ext cx="3871130" cy="4010934"/>
          </a:xfrm>
          <a:prstGeom prst="rect">
            <a:avLst/>
          </a:prstGeom>
        </p:spPr>
      </p:pic>
      <p:sp>
        <p:nvSpPr>
          <p:cNvPr id="35" name="文本框 22">
            <a:extLst>
              <a:ext uri="{FF2B5EF4-FFF2-40B4-BE49-F238E27FC236}">
                <a16:creationId xmlns:a16="http://schemas.microsoft.com/office/drawing/2014/main" id="{84588023-05F2-4C83-A7E7-DCD2398A9F0F}"/>
              </a:ext>
            </a:extLst>
          </p:cNvPr>
          <p:cNvSpPr txBox="1"/>
          <p:nvPr/>
        </p:nvSpPr>
        <p:spPr>
          <a:xfrm>
            <a:off x="5082457" y="130972"/>
            <a:ext cx="3339377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20000"/>
              </a:lnSpc>
              <a:buClrTx/>
              <a:defRPr/>
            </a:pPr>
            <a:r>
              <a:rPr lang="zh-TW" altLang="en-US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資料內容 </a:t>
            </a:r>
            <a:r>
              <a:rPr lang="en-US" altLang="zh-TW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:</a:t>
            </a:r>
            <a:r>
              <a:rPr lang="zh-TW" altLang="en-US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17880</a:t>
            </a:r>
            <a:r>
              <a:rPr lang="zh-TW" altLang="en-US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筆</a:t>
            </a:r>
            <a:endParaRPr lang="en-US" altLang="zh-TW" sz="18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  <a:p>
            <a:pPr algn="ctr" defTabSz="685800">
              <a:lnSpc>
                <a:spcPct val="120000"/>
              </a:lnSpc>
              <a:buClrTx/>
              <a:defRPr/>
            </a:pPr>
            <a:r>
              <a:rPr lang="en-US" altLang="zh-TW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17014</a:t>
            </a:r>
            <a:r>
              <a:rPr lang="zh-TW" altLang="en-US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筆真工作，</a:t>
            </a:r>
            <a:r>
              <a:rPr lang="en-US" altLang="zh-TW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866</a:t>
            </a:r>
            <a:r>
              <a:rPr lang="zh-TW" altLang="en-US" sz="1800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筆假工作</a:t>
            </a:r>
            <a:endParaRPr lang="en-US" altLang="zh-CN" sz="1800" kern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078673"/>
      </p:ext>
    </p:extLst>
  </p:cSld>
  <p:clrMapOvr>
    <a:masterClrMapping/>
  </p:clrMapOvr>
  <p:transition advTm="0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變數處理</a:t>
            </a:r>
            <a:endParaRPr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</a:rPr>
              <a:t>02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FA6ACD41-7AEF-4185-8F6D-65F6F9A02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565382"/>
              </p:ext>
            </p:extLst>
          </p:nvPr>
        </p:nvGraphicFramePr>
        <p:xfrm>
          <a:off x="441652" y="1160525"/>
          <a:ext cx="8361919" cy="34709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0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9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2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舉例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Title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工作名稱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Marketing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Intern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Department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工作部門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Accounting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9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Salary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range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薪資範圍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$20,000-$40,000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9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Company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profile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公司簡介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Description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工作描述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9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Requirements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工作需求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Benefit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公司福利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company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logo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公司標誌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Yes,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188038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CC30BCEA-2DFE-4C99-A24E-BAB74D94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0" y="0"/>
            <a:ext cx="9161020" cy="854765"/>
          </a:xfrm>
          <a:prstGeom prst="rect">
            <a:avLst/>
          </a:prstGeom>
        </p:spPr>
      </p:pic>
      <p:sp>
        <p:nvSpPr>
          <p:cNvPr id="8" name="Google Shape;181;p30">
            <a:extLst>
              <a:ext uri="{FF2B5EF4-FFF2-40B4-BE49-F238E27FC236}">
                <a16:creationId xmlns:a16="http://schemas.microsoft.com/office/drawing/2014/main" id="{35742084-A94A-4DA9-9E40-8A0373884A74}"/>
              </a:ext>
            </a:extLst>
          </p:cNvPr>
          <p:cNvSpPr txBox="1">
            <a:spLocks/>
          </p:cNvSpPr>
          <p:nvPr/>
        </p:nvSpPr>
        <p:spPr>
          <a:xfrm>
            <a:off x="59031" y="71232"/>
            <a:ext cx="2710450" cy="7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變數介紹</a:t>
            </a:r>
          </a:p>
        </p:txBody>
      </p:sp>
    </p:spTree>
    <p:extLst>
      <p:ext uri="{BB962C8B-B14F-4D97-AF65-F5344CB8AC3E}">
        <p14:creationId xmlns:p14="http://schemas.microsoft.com/office/powerpoint/2010/main" val="310590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F27962D8-B99B-4D87-B09A-4A1D5485F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71361"/>
              </p:ext>
            </p:extLst>
          </p:nvPr>
        </p:nvGraphicFramePr>
        <p:xfrm>
          <a:off x="424069" y="981627"/>
          <a:ext cx="8362800" cy="37944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84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5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2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舉例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questions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招募問題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alt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Yes,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9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telecommuting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遠端辦公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Yes,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Employment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招募形式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Full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time,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Part</a:t>
                      </a:r>
                      <a:r>
                        <a:rPr lang="zh-TW" altLang="en-US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time...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3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Required</a:t>
                      </a:r>
                      <a:r>
                        <a:rPr lang="zh-TW" altLang="en-US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experience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經歷要求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Intern,</a:t>
                      </a:r>
                      <a:r>
                        <a:rPr lang="zh-TW" altLang="en-US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Executive...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3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Required</a:t>
                      </a:r>
                      <a:r>
                        <a:rPr lang="zh-TW" altLang="en-US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education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學歷要求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0" i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Masters,</a:t>
                      </a:r>
                      <a:r>
                        <a:rPr lang="zh-TW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Bachelor...</a:t>
                      </a:r>
                      <a:endParaRPr lang="en-US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9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Industry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產業類別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0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IT,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Oil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Gas...</a:t>
                      </a:r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9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Function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工作職能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Sales,</a:t>
                      </a:r>
                      <a:r>
                        <a:rPr lang="zh-TW" altLang="en-US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Research...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99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Fraudulent</a:t>
                      </a:r>
                      <a:endParaRPr 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真假工作標籤</a:t>
                      </a:r>
                      <a:endParaRPr lang="en-US" sz="1600" b="1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en-US" sz="1600" b="1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 charset="-120"/>
                      </a:endParaRPr>
                    </a:p>
                  </a:txBody>
                  <a:tcPr marL="118576" marR="118576" marT="59288" marB="5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Fake,</a:t>
                      </a:r>
                      <a:r>
                        <a:rPr lang="zh-TW" altLang="en-US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Real</a:t>
                      </a:r>
                      <a:endParaRPr 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8576" marR="118576" marT="59288" marB="59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F5D9CF5E-4EA5-4578-881F-6C3D49A8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0" y="0"/>
            <a:ext cx="9161020" cy="854765"/>
          </a:xfrm>
          <a:prstGeom prst="rect">
            <a:avLst/>
          </a:prstGeom>
        </p:spPr>
      </p:pic>
      <p:sp>
        <p:nvSpPr>
          <p:cNvPr id="6" name="Google Shape;181;p30">
            <a:extLst>
              <a:ext uri="{FF2B5EF4-FFF2-40B4-BE49-F238E27FC236}">
                <a16:creationId xmlns:a16="http://schemas.microsoft.com/office/drawing/2014/main" id="{D7ACC98A-6B72-46D0-9906-3E048C1B9568}"/>
              </a:ext>
            </a:extLst>
          </p:cNvPr>
          <p:cNvSpPr txBox="1">
            <a:spLocks/>
          </p:cNvSpPr>
          <p:nvPr/>
        </p:nvSpPr>
        <p:spPr>
          <a:xfrm>
            <a:off x="59031" y="71232"/>
            <a:ext cx="2710450" cy="7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變數介紹</a:t>
            </a:r>
          </a:p>
        </p:txBody>
      </p:sp>
    </p:spTree>
    <p:extLst>
      <p:ext uri="{BB962C8B-B14F-4D97-AF65-F5344CB8AC3E}">
        <p14:creationId xmlns:p14="http://schemas.microsoft.com/office/powerpoint/2010/main" val="539988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18D5D96-5732-4F80-B0A3-DE3E0BFC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96" y="0"/>
            <a:ext cx="9161020" cy="5143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DFB9F1D-9CD2-4F5F-B63A-C0B513544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864" y="1185108"/>
            <a:ext cx="4314565" cy="3847127"/>
          </a:xfrm>
          <a:prstGeom prst="rect">
            <a:avLst/>
          </a:prstGeom>
        </p:spPr>
      </p:pic>
      <p:sp>
        <p:nvSpPr>
          <p:cNvPr id="8" name="Google Shape;498;p46">
            <a:extLst>
              <a:ext uri="{FF2B5EF4-FFF2-40B4-BE49-F238E27FC236}">
                <a16:creationId xmlns:a16="http://schemas.microsoft.com/office/drawing/2014/main" id="{4EDCCD81-7770-432B-A85B-59AF88D3FB58}"/>
              </a:ext>
            </a:extLst>
          </p:cNvPr>
          <p:cNvSpPr txBox="1">
            <a:spLocks/>
          </p:cNvSpPr>
          <p:nvPr/>
        </p:nvSpPr>
        <p:spPr>
          <a:xfrm>
            <a:off x="847535" y="103386"/>
            <a:ext cx="42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資料呈現</a:t>
            </a:r>
          </a:p>
        </p:txBody>
      </p:sp>
      <p:sp>
        <p:nvSpPr>
          <p:cNvPr id="9" name="Google Shape;507;p46">
            <a:extLst>
              <a:ext uri="{FF2B5EF4-FFF2-40B4-BE49-F238E27FC236}">
                <a16:creationId xmlns:a16="http://schemas.microsoft.com/office/drawing/2014/main" id="{765C0F09-D1F8-4204-812A-459DE5657FAC}"/>
              </a:ext>
            </a:extLst>
          </p:cNvPr>
          <p:cNvSpPr/>
          <p:nvPr/>
        </p:nvSpPr>
        <p:spPr>
          <a:xfrm>
            <a:off x="116170" y="163772"/>
            <a:ext cx="409269" cy="4349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511;p46">
            <a:extLst>
              <a:ext uri="{FF2B5EF4-FFF2-40B4-BE49-F238E27FC236}">
                <a16:creationId xmlns:a16="http://schemas.microsoft.com/office/drawing/2014/main" id="{4EDB7694-DA72-4371-9AD5-A17152F2C0C7}"/>
              </a:ext>
            </a:extLst>
          </p:cNvPr>
          <p:cNvSpPr/>
          <p:nvPr/>
        </p:nvSpPr>
        <p:spPr>
          <a:xfrm flipV="1">
            <a:off x="2945339" y="370815"/>
            <a:ext cx="7055830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F9C1651-6706-4DBE-82A0-61876576DB06}"/>
              </a:ext>
            </a:extLst>
          </p:cNvPr>
          <p:cNvSpPr txBox="1"/>
          <p:nvPr/>
        </p:nvSpPr>
        <p:spPr>
          <a:xfrm>
            <a:off x="4645864" y="598723"/>
            <a:ext cx="349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有無公司標誌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:82%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有、詐騙工作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16%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C9920A-C6FF-4268-AF1B-A4E9962F4131}"/>
              </a:ext>
            </a:extLst>
          </p:cNvPr>
          <p:cNvSpPr txBox="1"/>
          <p:nvPr/>
        </p:nvSpPr>
        <p:spPr>
          <a:xfrm>
            <a:off x="330928" y="571548"/>
            <a:ext cx="349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有無招募問題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:48%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有、詐騙工作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68D17BB-2331-4766-961C-28D741854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44" y="1129148"/>
            <a:ext cx="4324869" cy="39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63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1886</Words>
  <Application>Microsoft Office PowerPoint</Application>
  <PresentationFormat>如螢幕大小 (16:9)</PresentationFormat>
  <Paragraphs>308</Paragraphs>
  <Slides>30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8" baseType="lpstr">
      <vt:lpstr>DM Sans</vt:lpstr>
      <vt:lpstr>Microsoft JhengHei Light</vt:lpstr>
      <vt:lpstr>微軟正黑體</vt:lpstr>
      <vt:lpstr>字魂59号-创粗黑</vt:lpstr>
      <vt:lpstr>微軟正黑體</vt:lpstr>
      <vt:lpstr>Open Sans Light</vt:lpstr>
      <vt:lpstr>Fira Sans Extra Condensed Medium</vt:lpstr>
      <vt:lpstr>inherit</vt:lpstr>
      <vt:lpstr>DM Serif Display</vt:lpstr>
      <vt:lpstr>新細明體</vt:lpstr>
      <vt:lpstr>宋体</vt:lpstr>
      <vt:lpstr>Times New Roman</vt:lpstr>
      <vt:lpstr>字魂58号-创中黑</vt:lpstr>
      <vt:lpstr>Arial Unicode MS</vt:lpstr>
      <vt:lpstr>Arial</vt:lpstr>
      <vt:lpstr>-apple-system</vt:lpstr>
      <vt:lpstr>Microsoft YaHei</vt:lpstr>
      <vt:lpstr>Invesment Business Plan by Slidego</vt:lpstr>
      <vt:lpstr>[Real or Fake]  真假工作辨識</vt:lpstr>
      <vt:lpstr>PowerPoint 簡報</vt:lpstr>
      <vt:lpstr>動機與目的</vt:lpstr>
      <vt:lpstr>PowerPoint 簡報</vt:lpstr>
      <vt:lpstr>PowerPoint 簡報</vt:lpstr>
      <vt:lpstr>變數處理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數據分析</vt:lpstr>
      <vt:lpstr>Balanced data</vt:lpstr>
      <vt:lpstr>Balanced data</vt:lpstr>
      <vt:lpstr>模型分析</vt:lpstr>
      <vt:lpstr>模型分析</vt:lpstr>
      <vt:lpstr>GBM</vt:lpstr>
      <vt:lpstr>GBM</vt:lpstr>
      <vt:lpstr>Decision_tree</vt:lpstr>
      <vt:lpstr>Ridge</vt:lpstr>
      <vt:lpstr>Lasso</vt:lpstr>
      <vt:lpstr>xgboost</vt:lpstr>
      <vt:lpstr>模型比較</vt:lpstr>
      <vt:lpstr>結論&amp;建議</vt:lpstr>
      <vt:lpstr>PowerPoint 簡報</vt:lpstr>
      <vt:lpstr>結論</vt:lpstr>
      <vt:lpstr>Thanks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[Real or Fake]  Fake JobPosting Prediction</dc:title>
  <cp:lastModifiedBy>Sandy</cp:lastModifiedBy>
  <cp:revision>139</cp:revision>
  <dcterms:modified xsi:type="dcterms:W3CDTF">2021-01-11T14:59:10Z</dcterms:modified>
</cp:coreProperties>
</file>